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64" r:id="rId4"/>
  </p:sldMasterIdLst>
  <p:handoutMasterIdLst>
    <p:handoutMasterId r:id="rId31"/>
  </p:handoutMasterIdLst>
  <p:sldIdLst>
    <p:sldId id="256" r:id="rId5"/>
    <p:sldId id="280" r:id="rId6"/>
    <p:sldId id="279" r:id="rId7"/>
    <p:sldId id="258" r:id="rId8"/>
    <p:sldId id="285" r:id="rId9"/>
    <p:sldId id="263" r:id="rId10"/>
    <p:sldId id="265" r:id="rId11"/>
    <p:sldId id="284" r:id="rId12"/>
    <p:sldId id="264" r:id="rId13"/>
    <p:sldId id="277" r:id="rId14"/>
    <p:sldId id="281" r:id="rId15"/>
    <p:sldId id="282" r:id="rId16"/>
    <p:sldId id="267" r:id="rId17"/>
    <p:sldId id="268" r:id="rId18"/>
    <p:sldId id="269" r:id="rId19"/>
    <p:sldId id="286" r:id="rId20"/>
    <p:sldId id="270" r:id="rId21"/>
    <p:sldId id="272" r:id="rId22"/>
    <p:sldId id="273" r:id="rId23"/>
    <p:sldId id="287" r:id="rId24"/>
    <p:sldId id="274" r:id="rId25"/>
    <p:sldId id="275" r:id="rId26"/>
    <p:sldId id="276" r:id="rId27"/>
    <p:sldId id="278" r:id="rId28"/>
    <p:sldId id="283" r:id="rId29"/>
    <p:sldId id="26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7AB65-A9FE-4415-93B9-70264CE22689}" v="10" dt="2025-02-20T15:25:49.742"/>
    <p1510:client id="{10C89F36-E4CE-4CA9-89F9-3F4E3EC7F280}" v="975" dt="2025-02-20T16:55:18.084"/>
    <p1510:client id="{127D0053-9E8A-44C3-B104-20DBB98C0313}" v="1" dt="2025-02-20T15:47:49.481"/>
    <p1510:client id="{3B82E98E-915F-C3C3-B80A-09147D2B8387}" v="1611" dt="2025-02-20T16:53:46.969"/>
    <p1510:client id="{E7E709C6-5602-403E-8924-9E446F4BF4DB}" v="1" dt="2025-02-20T16:16:55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Downloads\tabela10056%20(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e\OneDrive\Desktop\gr&#225;ficos%20educ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u="none" strike="noStrike" baseline="0"/>
              <a:t>Taxa de frequência escolar bruta, segundo os grupos de idade - Brasil - 2000/2022</a:t>
            </a:r>
            <a:endParaRPr lang="pt-BR" sz="1800"/>
          </a:p>
        </c:rich>
      </c:tx>
      <c:layout>
        <c:manualLayout>
          <c:xMode val="edge"/>
          <c:yMode val="edge"/>
          <c:x val="0.109432878918752"/>
          <c:y val="2.2068962321446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[6]Tabela!$A$14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[6]Tabela!$B$13:$F$13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[6]Tabela!$B$14:$F$14</c:f>
              <c:numCache>
                <c:formatCode>General</c:formatCode>
                <c:ptCount val="5"/>
                <c:pt idx="0">
                  <c:v>9.4294770996287145</c:v>
                </c:pt>
                <c:pt idx="1">
                  <c:v>51.406011847615517</c:v>
                </c:pt>
                <c:pt idx="2">
                  <c:v>93.114350744244106</c:v>
                </c:pt>
                <c:pt idx="3">
                  <c:v>77.400000000000006</c:v>
                </c:pt>
                <c:pt idx="4">
                  <c:v>31.253662232933316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C-410D-8AD5-1A8624140923}"/>
            </c:ext>
          </c:extLst>
        </c:ser>
        <c:ser>
          <c:idx val="1"/>
          <c:order val="1"/>
          <c:tx>
            <c:strRef>
              <c:f>[6]Tabela!$A$15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[6]Tabela!$B$13:$F$13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[6]Tabela!$B$15:$F$15</c:f>
              <c:numCache>
                <c:formatCode>General</c:formatCode>
                <c:ptCount val="5"/>
                <c:pt idx="0">
                  <c:v>23.548535073957069</c:v>
                </c:pt>
                <c:pt idx="1">
                  <c:v>80.099017802554926</c:v>
                </c:pt>
                <c:pt idx="2">
                  <c:v>96.690858644559768</c:v>
                </c:pt>
                <c:pt idx="3">
                  <c:v>83.315187130602922</c:v>
                </c:pt>
                <c:pt idx="4">
                  <c:v>30.642381956411022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C-410D-8AD5-1A8624140923}"/>
            </c:ext>
          </c:extLst>
        </c:ser>
        <c:ser>
          <c:idx val="2"/>
          <c:order val="2"/>
          <c:tx>
            <c:strRef>
              <c:f>[6]Tabela!$A$16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[6]Tabela!$B$13:$F$13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[6]Tabela!$B$16:$F$16</c:f>
              <c:numCache>
                <c:formatCode>General</c:formatCode>
                <c:ptCount val="5"/>
                <c:pt idx="0">
                  <c:v>33.880000000000003</c:v>
                </c:pt>
                <c:pt idx="1">
                  <c:v>86.73</c:v>
                </c:pt>
                <c:pt idx="2">
                  <c:v>98.26</c:v>
                </c:pt>
                <c:pt idx="3">
                  <c:v>85.25</c:v>
                </c:pt>
                <c:pt idx="4">
                  <c:v>27.68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C-410D-8AD5-1A8624140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5"/>
        <c:axId val="1229748127"/>
        <c:axId val="1229748607"/>
      </c:barChart>
      <c:catAx>
        <c:axId val="122974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9748607"/>
        <c:crosses val="autoZero"/>
        <c:auto val="1"/>
        <c:lblAlgn val="ctr"/>
        <c:lblOffset val="100"/>
        <c:noMultiLvlLbl val="0"/>
      </c:catAx>
      <c:valAx>
        <c:axId val="1229748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974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Proporção</a:t>
            </a:r>
            <a:r>
              <a:rPr lang="pt-BR" sz="1800" baseline="0"/>
              <a:t> da População com 25 anos ou mais com nível superior completo, por cor ou raça - 2000/2022</a:t>
            </a:r>
            <a:endParaRPr lang="pt-BR" sz="1800"/>
          </a:p>
        </c:rich>
      </c:tx>
      <c:layout>
        <c:manualLayout>
          <c:xMode val="edge"/>
          <c:yMode val="edge"/>
          <c:x val="9.629686047423304E-2"/>
          <c:y val="1.0187835203342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0393700787401573E-2"/>
          <c:y val="9.8716914353396343E-2"/>
          <c:w val="0.97940435254981451"/>
          <c:h val="0.7466074809594776"/>
        </c:manualLayout>
      </c:layout>
      <c:lineChart>
        <c:grouping val="standard"/>
        <c:varyColors val="0"/>
        <c:ser>
          <c:idx val="0"/>
          <c:order val="0"/>
          <c:tx>
            <c:strRef>
              <c:f>[4]Tabela!$A$21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[4]Tabela!$B$20:$D$20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[4]Tabela!$B$21:$D$21</c:f>
              <c:numCache>
                <c:formatCode>General</c:formatCode>
                <c:ptCount val="3"/>
                <c:pt idx="0">
                  <c:v>9.9253124165386311</c:v>
                </c:pt>
                <c:pt idx="1">
                  <c:v>16.594121943159752</c:v>
                </c:pt>
                <c:pt idx="2">
                  <c:v>25.806969899518386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1-4253-B722-E73FD54B83A0}"/>
            </c:ext>
          </c:extLst>
        </c:ser>
        <c:ser>
          <c:idx val="1"/>
          <c:order val="1"/>
          <c:tx>
            <c:strRef>
              <c:f>[4]Tabela!$A$22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[4]Tabela!$B$20:$D$20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[4]Tabela!$B$22:$D$22</c:f>
              <c:numCache>
                <c:formatCode>General</c:formatCode>
                <c:ptCount val="3"/>
                <c:pt idx="0">
                  <c:v>2.1323433115404935</c:v>
                </c:pt>
                <c:pt idx="1">
                  <c:v>5.1776250065824909</c:v>
                </c:pt>
                <c:pt idx="2">
                  <c:v>11.733664262021295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1-4253-B722-E73FD54B83A0}"/>
            </c:ext>
          </c:extLst>
        </c:ser>
        <c:ser>
          <c:idx val="2"/>
          <c:order val="2"/>
          <c:tx>
            <c:strRef>
              <c:f>[4]Tabela!$A$23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[4]Tabela!$B$20:$D$20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[4]Tabela!$B$23:$D$23</c:f>
              <c:numCache>
                <c:formatCode>General</c:formatCode>
                <c:ptCount val="3"/>
                <c:pt idx="0">
                  <c:v>2.3591972370187788</c:v>
                </c:pt>
                <c:pt idx="1">
                  <c:v>5.7481048048700378</c:v>
                </c:pt>
                <c:pt idx="2">
                  <c:v>12.257880815907669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51-4253-B722-E73FD54B8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901471"/>
        <c:axId val="1156901951"/>
      </c:lineChart>
      <c:catAx>
        <c:axId val="115690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690195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6901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aseline="0"/>
              <a:t>Número médio de anos de estudo por sexo e grupo de idade - 2022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'anos estudo sexo'!$A$8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'anos estudo sexo'!$B$6:$N$7</c:f>
              <c:multiLvlStrCache>
                <c:ptCount val="13"/>
                <c:lvl>
                  <c:pt idx="0">
                    <c:v>20 a 24 anos</c:v>
                  </c:pt>
                  <c:pt idx="1">
                    <c:v>25 a 29 anos</c:v>
                  </c:pt>
                  <c:pt idx="2">
                    <c:v>30 a 34 anos</c:v>
                  </c:pt>
                  <c:pt idx="3">
                    <c:v>35 a 39 anos</c:v>
                  </c:pt>
                  <c:pt idx="4">
                    <c:v>40 a 44 anos</c:v>
                  </c:pt>
                  <c:pt idx="5">
                    <c:v>45 a 49 anos</c:v>
                  </c:pt>
                  <c:pt idx="6">
                    <c:v>50 a 54 anos</c:v>
                  </c:pt>
                  <c:pt idx="7">
                    <c:v>55 a 59 anos</c:v>
                  </c:pt>
                  <c:pt idx="8">
                    <c:v>60 a 64 anos</c:v>
                  </c:pt>
                  <c:pt idx="9">
                    <c:v>65 a 69 anos</c:v>
                  </c:pt>
                  <c:pt idx="10">
                    <c:v>70 a 74 anos</c:v>
                  </c:pt>
                  <c:pt idx="11">
                    <c:v>75 a 79 anos</c:v>
                  </c:pt>
                  <c:pt idx="12">
                    <c:v>80 anos ou mais</c:v>
                  </c:pt>
                </c:lvl>
                <c:lvl>
                  <c:pt idx="0">
                    <c:v>Grupo de idade</c:v>
                  </c:pt>
                </c:lvl>
              </c:multiLvlStrCache>
            </c:multiLvlStrRef>
          </c:cat>
          <c:val>
            <c:numRef>
              <c:f>'anos estudo sexo'!$B$8:$N$8</c:f>
              <c:numCache>
                <c:formatCode>0.0</c:formatCode>
                <c:ptCount val="13"/>
                <c:pt idx="0">
                  <c:v>11.2</c:v>
                </c:pt>
                <c:pt idx="1">
                  <c:v>11.3</c:v>
                </c:pt>
                <c:pt idx="2">
                  <c:v>11.1</c:v>
                </c:pt>
                <c:pt idx="3">
                  <c:v>10.8</c:v>
                </c:pt>
                <c:pt idx="4">
                  <c:v>10</c:v>
                </c:pt>
                <c:pt idx="5">
                  <c:v>9.1</c:v>
                </c:pt>
                <c:pt idx="6">
                  <c:v>8.5</c:v>
                </c:pt>
                <c:pt idx="7">
                  <c:v>8.1999999999999993</c:v>
                </c:pt>
                <c:pt idx="8">
                  <c:v>7.8</c:v>
                </c:pt>
                <c:pt idx="9">
                  <c:v>7.2</c:v>
                </c:pt>
                <c:pt idx="10">
                  <c:v>6.5</c:v>
                </c:pt>
                <c:pt idx="11">
                  <c:v>5.8</c:v>
                </c:pt>
                <c:pt idx="12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E8-4CAB-9B2A-377A50B280C4}"/>
            </c:ext>
          </c:extLst>
        </c:ser>
        <c:ser>
          <c:idx val="1"/>
          <c:order val="1"/>
          <c:tx>
            <c:strRef>
              <c:f>'anos estudo sexo'!$A$9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'anos estudo sexo'!$B$6:$N$7</c:f>
              <c:multiLvlStrCache>
                <c:ptCount val="13"/>
                <c:lvl>
                  <c:pt idx="0">
                    <c:v>20 a 24 anos</c:v>
                  </c:pt>
                  <c:pt idx="1">
                    <c:v>25 a 29 anos</c:v>
                  </c:pt>
                  <c:pt idx="2">
                    <c:v>30 a 34 anos</c:v>
                  </c:pt>
                  <c:pt idx="3">
                    <c:v>35 a 39 anos</c:v>
                  </c:pt>
                  <c:pt idx="4">
                    <c:v>40 a 44 anos</c:v>
                  </c:pt>
                  <c:pt idx="5">
                    <c:v>45 a 49 anos</c:v>
                  </c:pt>
                  <c:pt idx="6">
                    <c:v>50 a 54 anos</c:v>
                  </c:pt>
                  <c:pt idx="7">
                    <c:v>55 a 59 anos</c:v>
                  </c:pt>
                  <c:pt idx="8">
                    <c:v>60 a 64 anos</c:v>
                  </c:pt>
                  <c:pt idx="9">
                    <c:v>65 a 69 anos</c:v>
                  </c:pt>
                  <c:pt idx="10">
                    <c:v>70 a 74 anos</c:v>
                  </c:pt>
                  <c:pt idx="11">
                    <c:v>75 a 79 anos</c:v>
                  </c:pt>
                  <c:pt idx="12">
                    <c:v>80 anos ou mais</c:v>
                  </c:pt>
                </c:lvl>
                <c:lvl>
                  <c:pt idx="0">
                    <c:v>Grupo de idade</c:v>
                  </c:pt>
                </c:lvl>
              </c:multiLvlStrCache>
            </c:multiLvlStrRef>
          </c:cat>
          <c:val>
            <c:numRef>
              <c:f>'anos estudo sexo'!$B$9:$N$9</c:f>
              <c:numCache>
                <c:formatCode>0.0</c:formatCode>
                <c:ptCount val="13"/>
                <c:pt idx="0">
                  <c:v>12</c:v>
                </c:pt>
                <c:pt idx="1">
                  <c:v>12.2</c:v>
                </c:pt>
                <c:pt idx="2">
                  <c:v>12</c:v>
                </c:pt>
                <c:pt idx="3">
                  <c:v>11.7</c:v>
                </c:pt>
                <c:pt idx="4">
                  <c:v>11</c:v>
                </c:pt>
                <c:pt idx="5">
                  <c:v>10.1</c:v>
                </c:pt>
                <c:pt idx="6">
                  <c:v>9.4</c:v>
                </c:pt>
                <c:pt idx="7">
                  <c:v>8.8000000000000007</c:v>
                </c:pt>
                <c:pt idx="8">
                  <c:v>8.1999999999999993</c:v>
                </c:pt>
                <c:pt idx="9">
                  <c:v>7.5</c:v>
                </c:pt>
                <c:pt idx="10">
                  <c:v>6.6</c:v>
                </c:pt>
                <c:pt idx="11">
                  <c:v>5.8</c:v>
                </c:pt>
                <c:pt idx="12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E8-4CAB-9B2A-377A50B2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9761087"/>
        <c:axId val="1229722207"/>
      </c:lineChart>
      <c:catAx>
        <c:axId val="122976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9722207"/>
        <c:crosses val="autoZero"/>
        <c:auto val="1"/>
        <c:lblAlgn val="ctr"/>
        <c:lblOffset val="100"/>
        <c:noMultiLvlLbl val="0"/>
      </c:catAx>
      <c:valAx>
        <c:axId val="122972220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2976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Número de pessoas com curso de graduação concluído, por área geral do curso de graduação concluído - 2022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62988315889482"/>
          <c:y val="0.11663624252474274"/>
          <c:w val="0.6113512089776737"/>
          <c:h val="0.855212749868715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\ ###\ 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'Areas gerais'!$B$8:$B$18</c:f>
              <c:strCache>
                <c:ptCount val="11"/>
                <c:pt idx="0">
                  <c:v> Não sabe e graduação mal especificada</c:v>
                </c:pt>
                <c:pt idx="1">
                  <c:v>Serviços</c:v>
                </c:pt>
                <c:pt idx="2">
                  <c:v>Agricultura, silvicultura, pesca e veterinária</c:v>
                </c:pt>
                <c:pt idx="3">
                  <c:v>Computação e Tecnologias da Informação e Comunicação (TIC)</c:v>
                </c:pt>
                <c:pt idx="4">
                  <c:v>Ciências naturais, matemática e estatística</c:v>
                </c:pt>
                <c:pt idx="5">
                  <c:v>Ciências sociais, comunicação e informação</c:v>
                </c:pt>
                <c:pt idx="6">
                  <c:v>Artes e humanidades</c:v>
                </c:pt>
                <c:pt idx="7">
                  <c:v>Engenharia, produção e construção</c:v>
                </c:pt>
                <c:pt idx="8">
                  <c:v>Educação</c:v>
                </c:pt>
                <c:pt idx="9">
                  <c:v>Saúde e bem-estar</c:v>
                </c:pt>
                <c:pt idx="10">
                  <c:v>Negócios, administração e direito</c:v>
                </c:pt>
              </c:strCache>
            </c:strRef>
          </c:cat>
          <c:val>
            <c:numRef>
              <c:f>'Areas gerais'!$C$8:$C$18</c:f>
              <c:numCache>
                <c:formatCode>#,##0</c:formatCode>
                <c:ptCount val="11"/>
                <c:pt idx="0">
                  <c:v>836493</c:v>
                </c:pt>
                <c:pt idx="1">
                  <c:v>499370</c:v>
                </c:pt>
                <c:pt idx="2">
                  <c:v>536708</c:v>
                </c:pt>
                <c:pt idx="3">
                  <c:v>817628</c:v>
                </c:pt>
                <c:pt idx="4">
                  <c:v>960347</c:v>
                </c:pt>
                <c:pt idx="5">
                  <c:v>1754239</c:v>
                </c:pt>
                <c:pt idx="6">
                  <c:v>1921753</c:v>
                </c:pt>
                <c:pt idx="7">
                  <c:v>2371066</c:v>
                </c:pt>
                <c:pt idx="8">
                  <c:v>3601124</c:v>
                </c:pt>
                <c:pt idx="9">
                  <c:v>4146840</c:v>
                </c:pt>
                <c:pt idx="10">
                  <c:v>8408722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4-4E42-BB54-B2230590E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2039103"/>
        <c:axId val="772040543"/>
      </c:barChart>
      <c:catAx>
        <c:axId val="77203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2040543"/>
        <c:crosses val="autoZero"/>
        <c:auto val="1"/>
        <c:lblAlgn val="ctr"/>
        <c:lblOffset val="100"/>
        <c:noMultiLvlLbl val="0"/>
      </c:catAx>
      <c:valAx>
        <c:axId val="772040543"/>
        <c:scaling>
          <c:orientation val="minMax"/>
          <c:max val="9500000"/>
        </c:scaling>
        <c:delete val="1"/>
        <c:axPos val="b"/>
        <c:numFmt formatCode="#,##0" sourceLinked="1"/>
        <c:majorTickMark val="out"/>
        <c:minorTickMark val="none"/>
        <c:tickLblPos val="nextTo"/>
        <c:crossAx val="7720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err="1"/>
              <a:t>Número</a:t>
            </a:r>
            <a:r>
              <a:rPr lang="en-US" sz="1600" baseline="0"/>
              <a:t> de </a:t>
            </a:r>
            <a:r>
              <a:rPr lang="en-US" sz="1600" baseline="0" err="1"/>
              <a:t>habitantes</a:t>
            </a:r>
            <a:r>
              <a:rPr lang="en-US" sz="1600" baseline="0"/>
              <a:t> </a:t>
            </a:r>
            <a:r>
              <a:rPr lang="en-US" sz="1600" baseline="0" err="1"/>
              <a:t>por</a:t>
            </a:r>
            <a:r>
              <a:rPr lang="en-US" sz="1600" baseline="0"/>
              <a:t> </a:t>
            </a:r>
            <a:r>
              <a:rPr lang="en-US" sz="1600" baseline="0" err="1"/>
              <a:t>pessoa</a:t>
            </a:r>
            <a:r>
              <a:rPr lang="en-US" sz="1600" baseline="0"/>
              <a:t> com </a:t>
            </a:r>
            <a:r>
              <a:rPr lang="en-US" sz="1600" baseline="0" err="1"/>
              <a:t>curso</a:t>
            </a:r>
            <a:r>
              <a:rPr lang="en-US" sz="1600" baseline="0"/>
              <a:t> de </a:t>
            </a:r>
            <a:r>
              <a:rPr lang="en-US" sz="1600" baseline="0" err="1"/>
              <a:t>graduação</a:t>
            </a:r>
            <a:r>
              <a:rPr lang="en-US" sz="1600" baseline="0"/>
              <a:t> </a:t>
            </a:r>
            <a:r>
              <a:rPr lang="en-US" sz="1600" baseline="0" err="1"/>
              <a:t>concluído</a:t>
            </a:r>
            <a:r>
              <a:rPr lang="en-US" sz="1600" baseline="0"/>
              <a:t> </a:t>
            </a:r>
            <a:r>
              <a:rPr lang="en-US" sz="1600" baseline="0" err="1"/>
              <a:t>na</a:t>
            </a:r>
            <a:r>
              <a:rPr lang="en-US" sz="1600" baseline="0"/>
              <a:t> </a:t>
            </a:r>
            <a:r>
              <a:rPr lang="en-US" sz="1600" baseline="0" err="1"/>
              <a:t>área</a:t>
            </a:r>
            <a:r>
              <a:rPr lang="en-US" sz="1600" baseline="0"/>
              <a:t> </a:t>
            </a:r>
            <a:r>
              <a:rPr lang="en-US" sz="1600" baseline="0" err="1"/>
              <a:t>detalhada</a:t>
            </a:r>
            <a:r>
              <a:rPr lang="en-US" sz="1600" baseline="0"/>
              <a:t> de Medicina, </a:t>
            </a:r>
            <a:r>
              <a:rPr lang="en-US" sz="1600" baseline="0" err="1"/>
              <a:t>por</a:t>
            </a:r>
            <a:r>
              <a:rPr lang="en-US" sz="1600" baseline="0"/>
              <a:t> </a:t>
            </a:r>
            <a:r>
              <a:rPr lang="en-US" sz="1600" baseline="0" err="1"/>
              <a:t>Unidade</a:t>
            </a:r>
            <a:r>
              <a:rPr lang="en-US" sz="1600" baseline="0"/>
              <a:t> da </a:t>
            </a:r>
            <a:r>
              <a:rPr lang="en-US" sz="1600" baseline="0" err="1"/>
              <a:t>Federação</a:t>
            </a:r>
            <a:r>
              <a:rPr lang="en-US" sz="1600" baseline="0"/>
              <a:t> - 2022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'medicos e engenheiros geografic'!$B$1:$B$2</c:f>
              <c:strCache>
                <c:ptCount val="2"/>
                <c:pt idx="1">
                  <c:v>0912 - Medicina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'medicos e engenheiros geografic'!$A$3:$A$29</c:f>
              <c:strCache>
                <c:ptCount val="27"/>
                <c:pt idx="0">
                  <c:v>Maranhão</c:v>
                </c:pt>
                <c:pt idx="1">
                  <c:v>Pará</c:v>
                </c:pt>
                <c:pt idx="2">
                  <c:v>Amazonas</c:v>
                </c:pt>
                <c:pt idx="3">
                  <c:v>Piauí</c:v>
                </c:pt>
                <c:pt idx="4">
                  <c:v>Amapá</c:v>
                </c:pt>
                <c:pt idx="5">
                  <c:v>Roraima</c:v>
                </c:pt>
                <c:pt idx="6">
                  <c:v>Tocantins</c:v>
                </c:pt>
                <c:pt idx="7">
                  <c:v>Bahia</c:v>
                </c:pt>
                <c:pt idx="8">
                  <c:v>Ceará</c:v>
                </c:pt>
                <c:pt idx="9">
                  <c:v>Mato Grosso</c:v>
                </c:pt>
                <c:pt idx="10">
                  <c:v>Rio Grande do Norte</c:v>
                </c:pt>
                <c:pt idx="11">
                  <c:v>Rondônia</c:v>
                </c:pt>
                <c:pt idx="12">
                  <c:v>Paraíba</c:v>
                </c:pt>
                <c:pt idx="13">
                  <c:v>Pernambuco</c:v>
                </c:pt>
                <c:pt idx="14">
                  <c:v>Alagoas</c:v>
                </c:pt>
                <c:pt idx="15">
                  <c:v>Sergipe</c:v>
                </c:pt>
                <c:pt idx="16">
                  <c:v>Acre</c:v>
                </c:pt>
                <c:pt idx="17">
                  <c:v>Goiás</c:v>
                </c:pt>
                <c:pt idx="18">
                  <c:v>Santa Catarina</c:v>
                </c:pt>
                <c:pt idx="19">
                  <c:v>Espírito Santo</c:v>
                </c:pt>
                <c:pt idx="20">
                  <c:v>Paraná</c:v>
                </c:pt>
                <c:pt idx="21">
                  <c:v>Minas Gerais</c:v>
                </c:pt>
                <c:pt idx="22">
                  <c:v>Mato Grosso do Sul</c:v>
                </c:pt>
                <c:pt idx="23">
                  <c:v>Rio Grande do Sul</c:v>
                </c:pt>
                <c:pt idx="24">
                  <c:v>São Paulo</c:v>
                </c:pt>
                <c:pt idx="25">
                  <c:v>Rio de Janeiro</c:v>
                </c:pt>
                <c:pt idx="26">
                  <c:v>Distrito Federal</c:v>
                </c:pt>
              </c:strCache>
            </c:strRef>
          </c:cat>
          <c:val>
            <c:numRef>
              <c:f>'medicos e engenheiros geografic'!$B$3:$B$29</c:f>
              <c:numCache>
                <c:formatCode>0.0</c:formatCode>
                <c:ptCount val="27"/>
                <c:pt idx="0">
                  <c:v>921.74904787812841</c:v>
                </c:pt>
                <c:pt idx="1">
                  <c:v>765.61672638129357</c:v>
                </c:pt>
                <c:pt idx="2">
                  <c:v>642.375</c:v>
                </c:pt>
                <c:pt idx="3">
                  <c:v>638.531914893617</c:v>
                </c:pt>
                <c:pt idx="4">
                  <c:v>621.30313293818801</c:v>
                </c:pt>
                <c:pt idx="5">
                  <c:v>605.23479087452472</c:v>
                </c:pt>
                <c:pt idx="6">
                  <c:v>550.02183406113534</c:v>
                </c:pt>
                <c:pt idx="7">
                  <c:v>525.08636566166638</c:v>
                </c:pt>
                <c:pt idx="8">
                  <c:v>518.14286555909041</c:v>
                </c:pt>
                <c:pt idx="9">
                  <c:v>500.36228118161927</c:v>
                </c:pt>
                <c:pt idx="10">
                  <c:v>490.01913946587536</c:v>
                </c:pt>
                <c:pt idx="11">
                  <c:v>473.12866546977858</c:v>
                </c:pt>
                <c:pt idx="12">
                  <c:v>458.91779240272484</c:v>
                </c:pt>
                <c:pt idx="13">
                  <c:v>458.03069066639699</c:v>
                </c:pt>
                <c:pt idx="14">
                  <c:v>452.9591600289645</c:v>
                </c:pt>
                <c:pt idx="15">
                  <c:v>427.63235294117646</c:v>
                </c:pt>
                <c:pt idx="16">
                  <c:v>419.83712696004045</c:v>
                </c:pt>
                <c:pt idx="17">
                  <c:v>402.81396278113942</c:v>
                </c:pt>
                <c:pt idx="18">
                  <c:v>381.43349037690456</c:v>
                </c:pt>
                <c:pt idx="19">
                  <c:v>356.59120081852853</c:v>
                </c:pt>
                <c:pt idx="20">
                  <c:v>350.59216371044329</c:v>
                </c:pt>
                <c:pt idx="21">
                  <c:v>344.72901666582749</c:v>
                </c:pt>
                <c:pt idx="22">
                  <c:v>331.73059800264707</c:v>
                </c:pt>
                <c:pt idx="23">
                  <c:v>325.70075417489676</c:v>
                </c:pt>
                <c:pt idx="24">
                  <c:v>283.36686084720566</c:v>
                </c:pt>
                <c:pt idx="25">
                  <c:v>260.7290590795414</c:v>
                </c:pt>
                <c:pt idx="26">
                  <c:v>186.89094527363184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6-4CB2-817C-6835B7E0C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6726159"/>
        <c:axId val="1236728079"/>
      </c:barChart>
      <c:catAx>
        <c:axId val="1236726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6728079"/>
        <c:crosses val="autoZero"/>
        <c:auto val="1"/>
        <c:lblAlgn val="ctr"/>
        <c:lblOffset val="100"/>
        <c:noMultiLvlLbl val="0"/>
      </c:catAx>
      <c:valAx>
        <c:axId val="123672807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3672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Distribuição das pessoas com curso de graduação</a:t>
            </a:r>
            <a:r>
              <a:rPr lang="pt-BR" baseline="0"/>
              <a:t> concluído por cor ou raça, segundo áreas detalhadas selecionadas do curso de graduação concluído - 2022</a:t>
            </a:r>
            <a:endParaRPr lang="pt-BR"/>
          </a:p>
        </c:rich>
      </c:tx>
      <c:layout>
        <c:manualLayout>
          <c:xMode val="edge"/>
          <c:yMode val="edge"/>
          <c:x val="0.11194572185736072"/>
          <c:y val="1.012835698710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418348113791353"/>
          <c:y val="0.15107401456370009"/>
          <c:w val="0.67698152289915203"/>
          <c:h val="0.762318763718391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'raça area'!$B$7:$B$8</c:f>
              <c:strCache>
                <c:ptCount val="2"/>
                <c:pt idx="1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'raça area'!$A$9:$A$19</c:f>
              <c:strCache>
                <c:ptCount val="11"/>
                <c:pt idx="0">
                  <c:v> Medicina</c:v>
                </c:pt>
                <c:pt idx="1">
                  <c:v> Economia</c:v>
                </c:pt>
                <c:pt idx="2">
                  <c:v> Odontologia</c:v>
                </c:pt>
                <c:pt idx="3">
                  <c:v> Direito</c:v>
                </c:pt>
                <c:pt idx="4">
                  <c:v> Engenharia civil e construção</c:v>
                </c:pt>
                <c:pt idx="5">
                  <c:v> Gestão e administração</c:v>
                </c:pt>
                <c:pt idx="6">
                  <c:v> Contabilidade e tributação</c:v>
                </c:pt>
                <c:pt idx="7">
                  <c:v> Promoção, prevenção, 
terapia e reabilitação</c:v>
                </c:pt>
                <c:pt idx="8">
                  <c:v> Formação de professores 
sem áreas específicas</c:v>
                </c:pt>
                <c:pt idx="9">
                  <c:v> Religião e teologia</c:v>
                </c:pt>
                <c:pt idx="10">
                  <c:v> Serviço social</c:v>
                </c:pt>
              </c:strCache>
            </c:strRef>
          </c:cat>
          <c:val>
            <c:numRef>
              <c:f>'raça area'!$B$9:$B$19</c:f>
              <c:numCache>
                <c:formatCode>0.0</c:formatCode>
                <c:ptCount val="11"/>
                <c:pt idx="0">
                  <c:v>75.5</c:v>
                </c:pt>
                <c:pt idx="1">
                  <c:v>75.2</c:v>
                </c:pt>
                <c:pt idx="2">
                  <c:v>74.400000000000006</c:v>
                </c:pt>
                <c:pt idx="3">
                  <c:v>68.2</c:v>
                </c:pt>
                <c:pt idx="4">
                  <c:v>66.400000000000006</c:v>
                </c:pt>
                <c:pt idx="5">
                  <c:v>63.3</c:v>
                </c:pt>
                <c:pt idx="6">
                  <c:v>61.4</c:v>
                </c:pt>
                <c:pt idx="7">
                  <c:v>60.6</c:v>
                </c:pt>
                <c:pt idx="8">
                  <c:v>52.8</c:v>
                </c:pt>
                <c:pt idx="9">
                  <c:v>48.2</c:v>
                </c:pt>
                <c:pt idx="10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3-4297-AF06-7D281AC7525A}"/>
            </c:ext>
          </c:extLst>
        </c:ser>
        <c:ser>
          <c:idx val="1"/>
          <c:order val="1"/>
          <c:tx>
            <c:strRef>
              <c:f>'raça area'!$C$7:$C$8</c:f>
              <c:strCache>
                <c:ptCount val="2"/>
                <c:pt idx="1">
                  <c:v>Preta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'raça area'!$A$9:$A$19</c:f>
              <c:strCache>
                <c:ptCount val="11"/>
                <c:pt idx="0">
                  <c:v> Medicina</c:v>
                </c:pt>
                <c:pt idx="1">
                  <c:v> Economia</c:v>
                </c:pt>
                <c:pt idx="2">
                  <c:v> Odontologia</c:v>
                </c:pt>
                <c:pt idx="3">
                  <c:v> Direito</c:v>
                </c:pt>
                <c:pt idx="4">
                  <c:v> Engenharia civil e construção</c:v>
                </c:pt>
                <c:pt idx="5">
                  <c:v> Gestão e administração</c:v>
                </c:pt>
                <c:pt idx="6">
                  <c:v> Contabilidade e tributação</c:v>
                </c:pt>
                <c:pt idx="7">
                  <c:v> Promoção, prevenção, 
terapia e reabilitação</c:v>
                </c:pt>
                <c:pt idx="8">
                  <c:v> Formação de professores 
sem áreas específicas</c:v>
                </c:pt>
                <c:pt idx="9">
                  <c:v> Religião e teologia</c:v>
                </c:pt>
                <c:pt idx="10">
                  <c:v> Serviço social</c:v>
                </c:pt>
              </c:strCache>
            </c:strRef>
          </c:cat>
          <c:val>
            <c:numRef>
              <c:f>'raça area'!$C$9:$C$19</c:f>
              <c:numCache>
                <c:formatCode>0.0</c:formatCode>
                <c:ptCount val="11"/>
                <c:pt idx="0">
                  <c:v>2.8</c:v>
                </c:pt>
                <c:pt idx="1">
                  <c:v>3.9</c:v>
                </c:pt>
                <c:pt idx="2">
                  <c:v>2.6</c:v>
                </c:pt>
                <c:pt idx="3">
                  <c:v>5.6</c:v>
                </c:pt>
                <c:pt idx="4">
                  <c:v>5</c:v>
                </c:pt>
                <c:pt idx="5">
                  <c:v>6.9</c:v>
                </c:pt>
                <c:pt idx="6">
                  <c:v>6.5</c:v>
                </c:pt>
                <c:pt idx="7">
                  <c:v>8.1</c:v>
                </c:pt>
                <c:pt idx="8">
                  <c:v>8.9</c:v>
                </c:pt>
                <c:pt idx="9">
                  <c:v>11</c:v>
                </c:pt>
                <c:pt idx="1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3-4297-AF06-7D281AC7525A}"/>
            </c:ext>
          </c:extLst>
        </c:ser>
        <c:ser>
          <c:idx val="2"/>
          <c:order val="2"/>
          <c:tx>
            <c:strRef>
              <c:f>'raça area'!$D$7:$D$8</c:f>
              <c:strCache>
                <c:ptCount val="2"/>
                <c:pt idx="1">
                  <c:v>Parda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'raça area'!$A$9:$A$19</c:f>
              <c:strCache>
                <c:ptCount val="11"/>
                <c:pt idx="0">
                  <c:v> Medicina</c:v>
                </c:pt>
                <c:pt idx="1">
                  <c:v> Economia</c:v>
                </c:pt>
                <c:pt idx="2">
                  <c:v> Odontologia</c:v>
                </c:pt>
                <c:pt idx="3">
                  <c:v> Direito</c:v>
                </c:pt>
                <c:pt idx="4">
                  <c:v> Engenharia civil e construção</c:v>
                </c:pt>
                <c:pt idx="5">
                  <c:v> Gestão e administração</c:v>
                </c:pt>
                <c:pt idx="6">
                  <c:v> Contabilidade e tributação</c:v>
                </c:pt>
                <c:pt idx="7">
                  <c:v> Promoção, prevenção, 
terapia e reabilitação</c:v>
                </c:pt>
                <c:pt idx="8">
                  <c:v> Formação de professores 
sem áreas específicas</c:v>
                </c:pt>
                <c:pt idx="9">
                  <c:v> Religião e teologia</c:v>
                </c:pt>
                <c:pt idx="10">
                  <c:v> Serviço social</c:v>
                </c:pt>
              </c:strCache>
            </c:strRef>
          </c:cat>
          <c:val>
            <c:numRef>
              <c:f>'raça area'!$D$9:$D$19</c:f>
              <c:numCache>
                <c:formatCode>0.0</c:formatCode>
                <c:ptCount val="11"/>
                <c:pt idx="0">
                  <c:v>19.100000000000001</c:v>
                </c:pt>
                <c:pt idx="1">
                  <c:v>18.399999999999999</c:v>
                </c:pt>
                <c:pt idx="2">
                  <c:v>20.100000000000001</c:v>
                </c:pt>
                <c:pt idx="3">
                  <c:v>25.2</c:v>
                </c:pt>
                <c:pt idx="4">
                  <c:v>26.9</c:v>
                </c:pt>
                <c:pt idx="5">
                  <c:v>28.6</c:v>
                </c:pt>
                <c:pt idx="6">
                  <c:v>30.8</c:v>
                </c:pt>
                <c:pt idx="7">
                  <c:v>30.3</c:v>
                </c:pt>
                <c:pt idx="8">
                  <c:v>37.5</c:v>
                </c:pt>
                <c:pt idx="9">
                  <c:v>39.799999999999997</c:v>
                </c:pt>
                <c:pt idx="10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33-4297-AF06-7D281AC7525A}"/>
            </c:ext>
          </c:extLst>
        </c:ser>
        <c:ser>
          <c:idx val="3"/>
          <c:order val="3"/>
          <c:tx>
            <c:strRef>
              <c:f>'raça area'!$E$7:$E$8</c:f>
              <c:strCache>
                <c:ptCount val="2"/>
                <c:pt idx="1">
                  <c:v>Amarela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'raça area'!$A$9:$A$19</c:f>
              <c:strCache>
                <c:ptCount val="11"/>
                <c:pt idx="0">
                  <c:v> Medicina</c:v>
                </c:pt>
                <c:pt idx="1">
                  <c:v> Economia</c:v>
                </c:pt>
                <c:pt idx="2">
                  <c:v> Odontologia</c:v>
                </c:pt>
                <c:pt idx="3">
                  <c:v> Direito</c:v>
                </c:pt>
                <c:pt idx="4">
                  <c:v> Engenharia civil e construção</c:v>
                </c:pt>
                <c:pt idx="5">
                  <c:v> Gestão e administração</c:v>
                </c:pt>
                <c:pt idx="6">
                  <c:v> Contabilidade e tributação</c:v>
                </c:pt>
                <c:pt idx="7">
                  <c:v> Promoção, prevenção, 
terapia e reabilitação</c:v>
                </c:pt>
                <c:pt idx="8">
                  <c:v> Formação de professores 
sem áreas específicas</c:v>
                </c:pt>
                <c:pt idx="9">
                  <c:v> Religião e teologia</c:v>
                </c:pt>
                <c:pt idx="10">
                  <c:v> Serviço social</c:v>
                </c:pt>
              </c:strCache>
            </c:strRef>
          </c:cat>
          <c:val>
            <c:numRef>
              <c:f>'raça area'!$E$9:$E$19</c:f>
              <c:numCache>
                <c:formatCode>0.0</c:formatCode>
                <c:ptCount val="11"/>
                <c:pt idx="0">
                  <c:v>2.5</c:v>
                </c:pt>
                <c:pt idx="1">
                  <c:v>2.2999999999999998</c:v>
                </c:pt>
                <c:pt idx="2">
                  <c:v>2.7</c:v>
                </c:pt>
                <c:pt idx="3">
                  <c:v>0.8</c:v>
                </c:pt>
                <c:pt idx="4">
                  <c:v>1.5</c:v>
                </c:pt>
                <c:pt idx="5">
                  <c:v>1.1000000000000001</c:v>
                </c:pt>
                <c:pt idx="6">
                  <c:v>1.2</c:v>
                </c:pt>
                <c:pt idx="7">
                  <c:v>0.9</c:v>
                </c:pt>
                <c:pt idx="8">
                  <c:v>0.4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33-4297-AF06-7D281AC7525A}"/>
            </c:ext>
          </c:extLst>
        </c:ser>
        <c:ser>
          <c:idx val="4"/>
          <c:order val="4"/>
          <c:tx>
            <c:strRef>
              <c:f>'raça area'!$F$7:$F$8</c:f>
              <c:strCache>
                <c:ptCount val="2"/>
                <c:pt idx="1">
                  <c:v>Indígena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'raça area'!$A$9:$A$19</c:f>
              <c:strCache>
                <c:ptCount val="11"/>
                <c:pt idx="0">
                  <c:v> Medicina</c:v>
                </c:pt>
                <c:pt idx="1">
                  <c:v> Economia</c:v>
                </c:pt>
                <c:pt idx="2">
                  <c:v> Odontologia</c:v>
                </c:pt>
                <c:pt idx="3">
                  <c:v> Direito</c:v>
                </c:pt>
                <c:pt idx="4">
                  <c:v> Engenharia civil e construção</c:v>
                </c:pt>
                <c:pt idx="5">
                  <c:v> Gestão e administração</c:v>
                </c:pt>
                <c:pt idx="6">
                  <c:v> Contabilidade e tributação</c:v>
                </c:pt>
                <c:pt idx="7">
                  <c:v> Promoção, prevenção, 
terapia e reabilitação</c:v>
                </c:pt>
                <c:pt idx="8">
                  <c:v> Formação de professores 
sem áreas específicas</c:v>
                </c:pt>
                <c:pt idx="9">
                  <c:v> Religião e teologia</c:v>
                </c:pt>
                <c:pt idx="10">
                  <c:v> Serviço social</c:v>
                </c:pt>
              </c:strCache>
            </c:strRef>
          </c:cat>
          <c:val>
            <c:numRef>
              <c:f>'raça area'!$F$9:$F$19</c:f>
              <c:numCache>
                <c:formatCode>0.0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0.4</c:v>
                </c:pt>
                <c:pt idx="9">
                  <c:v>0.5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33-4297-AF06-7D281AC75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6687295"/>
        <c:axId val="1146666175"/>
      </c:barChart>
      <c:catAx>
        <c:axId val="11466872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6666175"/>
        <c:crosses val="autoZero"/>
        <c:auto val="1"/>
        <c:lblAlgn val="ctr"/>
        <c:lblOffset val="100"/>
        <c:noMultiLvlLbl val="0"/>
      </c:catAx>
      <c:valAx>
        <c:axId val="1146666175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4668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76395149639063E-2"/>
          <c:y val="0.92704137873083281"/>
          <c:w val="0.78066962916055094"/>
          <c:h val="4.850577819535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Distribuição das pessoas com</a:t>
            </a:r>
            <a:r>
              <a:rPr lang="pt-BR" sz="1600" baseline="0"/>
              <a:t> curso de graduação concluído por sexo, segundo áreas detalhadas selecionadas do curso de graduação concluído -  Total e pessoas de até 29 anos - 2022</a:t>
            </a:r>
            <a:r>
              <a:rPr lang="pt-BR" sz="1600"/>
              <a:t> </a:t>
            </a:r>
          </a:p>
        </c:rich>
      </c:tx>
      <c:layout>
        <c:manualLayout>
          <c:xMode val="edge"/>
          <c:yMode val="edge"/>
          <c:x val="0.11963519696350898"/>
          <c:y val="3.571774998217897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9293358875392082E-2"/>
          <c:y val="9.6597078540773929E-2"/>
          <c:w val="0.94629374493396878"/>
          <c:h val="0.61316674630205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[2]Planilha1!$C$1</c:f>
              <c:strCache>
                <c:ptCount val="1"/>
                <c:pt idx="0">
                  <c:v>Homem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[2]Planilha1!$A$2:$B$17</c:f>
              <c:multiLvlStrCache>
                <c:ptCount val="16"/>
                <c:lvl>
                  <c:pt idx="0">
                    <c:v>Total</c:v>
                  </c:pt>
                  <c:pt idx="1">
                    <c:v>Até 29 anos</c:v>
                  </c:pt>
                  <c:pt idx="2">
                    <c:v>Total</c:v>
                  </c:pt>
                  <c:pt idx="3">
                    <c:v>Até 29 anos</c:v>
                  </c:pt>
                  <c:pt idx="4">
                    <c:v>Total</c:v>
                  </c:pt>
                  <c:pt idx="5">
                    <c:v>Até 29 anos</c:v>
                  </c:pt>
                  <c:pt idx="6">
                    <c:v>Total</c:v>
                  </c:pt>
                  <c:pt idx="7">
                    <c:v>Até 29 anos</c:v>
                  </c:pt>
                  <c:pt idx="8">
                    <c:v>Total</c:v>
                  </c:pt>
                  <c:pt idx="9">
                    <c:v>Até 29 anos</c:v>
                  </c:pt>
                  <c:pt idx="10">
                    <c:v>Total</c:v>
                  </c:pt>
                  <c:pt idx="11">
                    <c:v>Até 29 anos</c:v>
                  </c:pt>
                  <c:pt idx="12">
                    <c:v>Total</c:v>
                  </c:pt>
                  <c:pt idx="13">
                    <c:v>Até 29 anos</c:v>
                  </c:pt>
                  <c:pt idx="14">
                    <c:v>Total</c:v>
                  </c:pt>
                  <c:pt idx="15">
                    <c:v>Até 29 anos</c:v>
                  </c:pt>
                </c:lvl>
                <c:lvl>
                  <c:pt idx="0">
                    <c:v> Serviço social</c:v>
                  </c:pt>
                  <c:pt idx="2">
                    <c:v> Formação de professores sem áreas específicas</c:v>
                  </c:pt>
                  <c:pt idx="4">
                    <c:v> Enfermagem</c:v>
                  </c:pt>
                  <c:pt idx="6">
                    <c:v> Gestão e administração</c:v>
                  </c:pt>
                  <c:pt idx="8">
                    <c:v> Direito</c:v>
                  </c:pt>
                  <c:pt idx="10">
                    <c:v> Medicina</c:v>
                  </c:pt>
                  <c:pt idx="12">
                    <c:v> Ciência da computação</c:v>
                  </c:pt>
                  <c:pt idx="14">
                    <c:v> Engenharia mecânica e metalurgia</c:v>
                  </c:pt>
                </c:lvl>
              </c:multiLvlStrCache>
            </c:multiLvlStrRef>
          </c:cat>
          <c:val>
            <c:numRef>
              <c:f>[2]Planilha1!$C$2:$C$17</c:f>
              <c:numCache>
                <c:formatCode>General</c:formatCode>
                <c:ptCount val="16"/>
                <c:pt idx="0">
                  <c:v>6.9743718877029259</c:v>
                </c:pt>
                <c:pt idx="1">
                  <c:v>8.5103579147119284</c:v>
                </c:pt>
                <c:pt idx="2">
                  <c:v>7.1735884543108606</c:v>
                </c:pt>
                <c:pt idx="3">
                  <c:v>7.8810551371853697</c:v>
                </c:pt>
                <c:pt idx="4">
                  <c:v>13.719414467357623</c:v>
                </c:pt>
                <c:pt idx="5">
                  <c:v>14.778784501120148</c:v>
                </c:pt>
                <c:pt idx="6">
                  <c:v>47.687095603812388</c:v>
                </c:pt>
                <c:pt idx="7">
                  <c:v>40.791950284800947</c:v>
                </c:pt>
                <c:pt idx="8">
                  <c:v>48.866372363193669</c:v>
                </c:pt>
                <c:pt idx="9">
                  <c:v>37.937730543153904</c:v>
                </c:pt>
                <c:pt idx="10">
                  <c:v>50.088521474587111</c:v>
                </c:pt>
                <c:pt idx="11">
                  <c:v>39.764708306291269</c:v>
                </c:pt>
                <c:pt idx="12">
                  <c:v>79.60540198354083</c:v>
                </c:pt>
                <c:pt idx="13">
                  <c:v>82.731053761974565</c:v>
                </c:pt>
                <c:pt idx="14">
                  <c:v>92.626101293214489</c:v>
                </c:pt>
                <c:pt idx="15">
                  <c:v>86.831103678929765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C-4864-B1A1-CDA1CFC2DE88}"/>
            </c:ext>
          </c:extLst>
        </c:ser>
        <c:ser>
          <c:idx val="1"/>
          <c:order val="1"/>
          <c:tx>
            <c:strRef>
              <c:f>[2]Planilha1!$D$1</c:f>
              <c:strCache>
                <c:ptCount val="1"/>
                <c:pt idx="0">
                  <c:v>Mulher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[2]Planilha1!$A$2:$B$17</c:f>
              <c:multiLvlStrCache>
                <c:ptCount val="16"/>
                <c:lvl>
                  <c:pt idx="0">
                    <c:v>Total</c:v>
                  </c:pt>
                  <c:pt idx="1">
                    <c:v>Até 29 anos</c:v>
                  </c:pt>
                  <c:pt idx="2">
                    <c:v>Total</c:v>
                  </c:pt>
                  <c:pt idx="3">
                    <c:v>Até 29 anos</c:v>
                  </c:pt>
                  <c:pt idx="4">
                    <c:v>Total</c:v>
                  </c:pt>
                  <c:pt idx="5">
                    <c:v>Até 29 anos</c:v>
                  </c:pt>
                  <c:pt idx="6">
                    <c:v>Total</c:v>
                  </c:pt>
                  <c:pt idx="7">
                    <c:v>Até 29 anos</c:v>
                  </c:pt>
                  <c:pt idx="8">
                    <c:v>Total</c:v>
                  </c:pt>
                  <c:pt idx="9">
                    <c:v>Até 29 anos</c:v>
                  </c:pt>
                  <c:pt idx="10">
                    <c:v>Total</c:v>
                  </c:pt>
                  <c:pt idx="11">
                    <c:v>Até 29 anos</c:v>
                  </c:pt>
                  <c:pt idx="12">
                    <c:v>Total</c:v>
                  </c:pt>
                  <c:pt idx="13">
                    <c:v>Até 29 anos</c:v>
                  </c:pt>
                  <c:pt idx="14">
                    <c:v>Total</c:v>
                  </c:pt>
                  <c:pt idx="15">
                    <c:v>Até 29 anos</c:v>
                  </c:pt>
                </c:lvl>
                <c:lvl>
                  <c:pt idx="0">
                    <c:v> Serviço social</c:v>
                  </c:pt>
                  <c:pt idx="2">
                    <c:v> Formação de professores sem áreas específicas</c:v>
                  </c:pt>
                  <c:pt idx="4">
                    <c:v> Enfermagem</c:v>
                  </c:pt>
                  <c:pt idx="6">
                    <c:v> Gestão e administração</c:v>
                  </c:pt>
                  <c:pt idx="8">
                    <c:v> Direito</c:v>
                  </c:pt>
                  <c:pt idx="10">
                    <c:v> Medicina</c:v>
                  </c:pt>
                  <c:pt idx="12">
                    <c:v> Ciência da computação</c:v>
                  </c:pt>
                  <c:pt idx="14">
                    <c:v> Engenharia mecânica e metalurgia</c:v>
                  </c:pt>
                </c:lvl>
              </c:multiLvlStrCache>
            </c:multiLvlStrRef>
          </c:cat>
          <c:val>
            <c:numRef>
              <c:f>[2]Planilha1!$D$2:$D$17</c:f>
              <c:numCache>
                <c:formatCode>General</c:formatCode>
                <c:ptCount val="16"/>
                <c:pt idx="0">
                  <c:v>93.025628112297071</c:v>
                </c:pt>
                <c:pt idx="1">
                  <c:v>91.489642085288068</c:v>
                </c:pt>
                <c:pt idx="2">
                  <c:v>92.82641154568914</c:v>
                </c:pt>
                <c:pt idx="3">
                  <c:v>92.118620125283741</c:v>
                </c:pt>
                <c:pt idx="4">
                  <c:v>86.280585532642377</c:v>
                </c:pt>
                <c:pt idx="5">
                  <c:v>85.221215498879857</c:v>
                </c:pt>
                <c:pt idx="6">
                  <c:v>52.312904396187612</c:v>
                </c:pt>
                <c:pt idx="7">
                  <c:v>59.208203995235834</c:v>
                </c:pt>
                <c:pt idx="8">
                  <c:v>51.133627636806331</c:v>
                </c:pt>
                <c:pt idx="9">
                  <c:v>62.062059753010821</c:v>
                </c:pt>
                <c:pt idx="10">
                  <c:v>49.911478525412889</c:v>
                </c:pt>
                <c:pt idx="11">
                  <c:v>60.235291693708731</c:v>
                </c:pt>
                <c:pt idx="12">
                  <c:v>20.39459801645917</c:v>
                </c:pt>
                <c:pt idx="13">
                  <c:v>17.267241673200832</c:v>
                </c:pt>
                <c:pt idx="14">
                  <c:v>7.3738987067855115</c:v>
                </c:pt>
                <c:pt idx="15">
                  <c:v>13.167288397221508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C-4864-B1A1-CDA1CFC2D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466575"/>
        <c:axId val="1680468495"/>
      </c:barChart>
      <c:catAx>
        <c:axId val="1680466575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0468495"/>
        <c:crosses val="autoZero"/>
        <c:auto val="1"/>
        <c:lblAlgn val="ctr"/>
        <c:lblOffset val="100"/>
        <c:noMultiLvlLbl val="0"/>
      </c:catAx>
      <c:valAx>
        <c:axId val="1680468495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68046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62434108477361"/>
          <c:y val="0.94968089433161762"/>
          <c:w val="0.2165103715220747"/>
          <c:h val="4.9236228198038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Taxa de frequência escolar bruta, por grupos de idade, segundo as Grandes Regiões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[7]Tabela!$A$8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[7]Tabela!$B$7:$F$7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[7]Tabela!$B$8:$F$8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76.2</c:v>
                </c:pt>
                <c:pt idx="2">
                  <c:v>96.9</c:v>
                </c:pt>
                <c:pt idx="3">
                  <c:v>83.7</c:v>
                </c:pt>
                <c:pt idx="4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F-4715-A592-77A9175CCE51}"/>
            </c:ext>
          </c:extLst>
        </c:ser>
        <c:ser>
          <c:idx val="1"/>
          <c:order val="1"/>
          <c:tx>
            <c:strRef>
              <c:f>[7]Tabela!$A$9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[7]Tabela!$B$7:$F$7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[7]Tabela!$B$9:$F$9</c:f>
              <c:numCache>
                <c:formatCode>General</c:formatCode>
                <c:ptCount val="5"/>
                <c:pt idx="0">
                  <c:v>28.7</c:v>
                </c:pt>
                <c:pt idx="1">
                  <c:v>89.7</c:v>
                </c:pt>
                <c:pt idx="2">
                  <c:v>98.4</c:v>
                </c:pt>
                <c:pt idx="3">
                  <c:v>85.7</c:v>
                </c:pt>
                <c:pt idx="4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F-4715-A592-77A9175CCE51}"/>
            </c:ext>
          </c:extLst>
        </c:ser>
        <c:ser>
          <c:idx val="2"/>
          <c:order val="2"/>
          <c:tx>
            <c:strRef>
              <c:f>[7]Tabela!$A$10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[7]Tabela!$B$7:$F$7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[7]Tabela!$B$10:$F$10</c:f>
              <c:numCache>
                <c:formatCode>General</c:formatCode>
                <c:ptCount val="5"/>
                <c:pt idx="0">
                  <c:v>41.5</c:v>
                </c:pt>
                <c:pt idx="1">
                  <c:v>88.9</c:v>
                </c:pt>
                <c:pt idx="2">
                  <c:v>98.4</c:v>
                </c:pt>
                <c:pt idx="3">
                  <c:v>85.4</c:v>
                </c:pt>
                <c:pt idx="4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F-4715-A592-77A9175CCE51}"/>
            </c:ext>
          </c:extLst>
        </c:ser>
        <c:ser>
          <c:idx val="3"/>
          <c:order val="3"/>
          <c:tx>
            <c:strRef>
              <c:f>[7]Tabela!$A$11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[7]Tabela!$B$7:$F$7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[7]Tabela!$B$11:$F$11</c:f>
              <c:numCache>
                <c:formatCode>General</c:formatCode>
                <c:ptCount val="5"/>
                <c:pt idx="0">
                  <c:v>41</c:v>
                </c:pt>
                <c:pt idx="1">
                  <c:v>86.7</c:v>
                </c:pt>
                <c:pt idx="2">
                  <c:v>98.5</c:v>
                </c:pt>
                <c:pt idx="3">
                  <c:v>85.8</c:v>
                </c:pt>
                <c:pt idx="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F-4715-A592-77A9175CCE51}"/>
            </c:ext>
          </c:extLst>
        </c:ser>
        <c:ser>
          <c:idx val="4"/>
          <c:order val="4"/>
          <c:tx>
            <c:strRef>
              <c:f>[7]Tabela!$A$12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[7]Tabela!$B$7:$F$7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[7]Tabela!$B$12:$F$12</c:f>
              <c:numCache>
                <c:formatCode>General</c:formatCode>
                <c:ptCount val="5"/>
                <c:pt idx="0">
                  <c:v>29</c:v>
                </c:pt>
                <c:pt idx="1">
                  <c:v>80.5</c:v>
                </c:pt>
                <c:pt idx="2">
                  <c:v>98.1</c:v>
                </c:pt>
                <c:pt idx="3">
                  <c:v>83.9</c:v>
                </c:pt>
                <c:pt idx="4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F-4715-A592-77A9175CC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20"/>
        <c:axId val="917470063"/>
        <c:axId val="917466703"/>
      </c:barChart>
      <c:catAx>
        <c:axId val="9174700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466703"/>
        <c:crosses val="autoZero"/>
        <c:auto val="1"/>
        <c:lblAlgn val="ctr"/>
        <c:lblOffset val="100"/>
        <c:noMultiLvlLbl val="0"/>
      </c:catAx>
      <c:valAx>
        <c:axId val="917466703"/>
        <c:scaling>
          <c:orientation val="minMax"/>
          <c:max val="105"/>
        </c:scaling>
        <c:delete val="1"/>
        <c:axPos val="t"/>
        <c:numFmt formatCode="General" sourceLinked="1"/>
        <c:majorTickMark val="none"/>
        <c:minorTickMark val="none"/>
        <c:tickLblPos val="nextTo"/>
        <c:crossAx val="9174700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Taxa de frequência escolar bruta, das pessoas de 4 a 5 anos de idade, segundo a Unidade da Federação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4 a 5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Piauí</c:v>
                </c:pt>
                <c:pt idx="1">
                  <c:v>Ceará</c:v>
                </c:pt>
                <c:pt idx="2">
                  <c:v>Maranhão</c:v>
                </c:pt>
                <c:pt idx="3">
                  <c:v>Rio Grande do Norte</c:v>
                </c:pt>
                <c:pt idx="4">
                  <c:v>São Paulo</c:v>
                </c:pt>
                <c:pt idx="5">
                  <c:v>Santa Catarina</c:v>
                </c:pt>
                <c:pt idx="6">
                  <c:v>Espírito Santo</c:v>
                </c:pt>
                <c:pt idx="7">
                  <c:v>Paraíba</c:v>
                </c:pt>
                <c:pt idx="8">
                  <c:v>Minas Gerais</c:v>
                </c:pt>
                <c:pt idx="9">
                  <c:v>Sergipe</c:v>
                </c:pt>
                <c:pt idx="10">
                  <c:v>Paraná</c:v>
                </c:pt>
                <c:pt idx="11">
                  <c:v>Bahia</c:v>
                </c:pt>
                <c:pt idx="12">
                  <c:v>Alagoas</c:v>
                </c:pt>
                <c:pt idx="13">
                  <c:v>Pernambuco</c:v>
                </c:pt>
                <c:pt idx="14">
                  <c:v>Tocantins</c:v>
                </c:pt>
                <c:pt idx="15">
                  <c:v>Rio de Janeiro</c:v>
                </c:pt>
                <c:pt idx="16">
                  <c:v>Distrito Federal</c:v>
                </c:pt>
                <c:pt idx="17">
                  <c:v>Rio Grande do Sul</c:v>
                </c:pt>
                <c:pt idx="18">
                  <c:v>Mato Grosso</c:v>
                </c:pt>
                <c:pt idx="19">
                  <c:v>Mato Grosso do Sul</c:v>
                </c:pt>
                <c:pt idx="20">
                  <c:v>Pará</c:v>
                </c:pt>
                <c:pt idx="21">
                  <c:v>Goiás</c:v>
                </c:pt>
                <c:pt idx="22">
                  <c:v>Amazonas</c:v>
                </c:pt>
                <c:pt idx="23">
                  <c:v>Rondônia</c:v>
                </c:pt>
                <c:pt idx="24">
                  <c:v>Roraima</c:v>
                </c:pt>
                <c:pt idx="25">
                  <c:v>Acre</c:v>
                </c:pt>
                <c:pt idx="26">
                  <c:v>Amapá</c:v>
                </c:pt>
              </c:strCache>
            </c:strRef>
          </c:cat>
          <c:val>
            <c:numRef>
              <c:f>Planilha1!$B$2:$B$28</c:f>
              <c:numCache>
                <c:formatCode>General</c:formatCode>
                <c:ptCount val="27"/>
                <c:pt idx="0">
                  <c:v>94.6</c:v>
                </c:pt>
                <c:pt idx="1">
                  <c:v>92.6</c:v>
                </c:pt>
                <c:pt idx="2">
                  <c:v>92</c:v>
                </c:pt>
                <c:pt idx="3">
                  <c:v>91.8</c:v>
                </c:pt>
                <c:pt idx="4">
                  <c:v>90.4</c:v>
                </c:pt>
                <c:pt idx="5">
                  <c:v>90.2</c:v>
                </c:pt>
                <c:pt idx="6">
                  <c:v>89.2</c:v>
                </c:pt>
                <c:pt idx="7">
                  <c:v>89.1</c:v>
                </c:pt>
                <c:pt idx="8">
                  <c:v>88.4</c:v>
                </c:pt>
                <c:pt idx="9">
                  <c:v>88</c:v>
                </c:pt>
                <c:pt idx="10">
                  <c:v>87.8</c:v>
                </c:pt>
                <c:pt idx="11">
                  <c:v>87.7</c:v>
                </c:pt>
                <c:pt idx="12">
                  <c:v>87.3</c:v>
                </c:pt>
                <c:pt idx="13">
                  <c:v>86.7</c:v>
                </c:pt>
                <c:pt idx="14">
                  <c:v>86</c:v>
                </c:pt>
                <c:pt idx="15">
                  <c:v>85.5</c:v>
                </c:pt>
                <c:pt idx="16">
                  <c:v>85.1</c:v>
                </c:pt>
                <c:pt idx="17">
                  <c:v>82.9</c:v>
                </c:pt>
                <c:pt idx="18">
                  <c:v>82.8</c:v>
                </c:pt>
                <c:pt idx="19">
                  <c:v>80.3</c:v>
                </c:pt>
                <c:pt idx="20">
                  <c:v>80.2</c:v>
                </c:pt>
                <c:pt idx="21">
                  <c:v>77.5</c:v>
                </c:pt>
                <c:pt idx="22">
                  <c:v>72.099999999999994</c:v>
                </c:pt>
                <c:pt idx="23">
                  <c:v>71.7</c:v>
                </c:pt>
                <c:pt idx="24">
                  <c:v>69.5</c:v>
                </c:pt>
                <c:pt idx="25">
                  <c:v>68.900000000000006</c:v>
                </c:pt>
                <c:pt idx="2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3-4EDC-B5FD-19E31A95F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098591"/>
        <c:axId val="1113096671"/>
      </c:barChart>
      <c:catAx>
        <c:axId val="111309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096671"/>
        <c:crosses val="autoZero"/>
        <c:auto val="1"/>
        <c:lblAlgn val="ctr"/>
        <c:lblOffset val="100"/>
        <c:noMultiLvlLbl val="0"/>
      </c:catAx>
      <c:valAx>
        <c:axId val="1113096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309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Taxa de frequência escolar bruta, por grupos de idade, segundo a cor ou raça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'Taxa por raça'!$A$8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'Taxa por raça'!$B$7:$F$7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'Taxa por raça'!$B$8:$F$8</c:f>
              <c:numCache>
                <c:formatCode>0.0</c:formatCode>
                <c:ptCount val="5"/>
                <c:pt idx="0">
                  <c:v>37.299999999999997</c:v>
                </c:pt>
                <c:pt idx="1">
                  <c:v>88.5</c:v>
                </c:pt>
                <c:pt idx="2">
                  <c:v>98.5</c:v>
                </c:pt>
                <c:pt idx="3">
                  <c:v>86.8</c:v>
                </c:pt>
                <c:pt idx="4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9-4928-A821-8171C8455A9B}"/>
            </c:ext>
          </c:extLst>
        </c:ser>
        <c:ser>
          <c:idx val="1"/>
          <c:order val="1"/>
          <c:tx>
            <c:strRef>
              <c:f>'Taxa por raça'!$A$9</c:f>
              <c:strCache>
                <c:ptCount val="1"/>
                <c:pt idx="0">
                  <c:v>Preta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'Taxa por raça'!$B$7:$F$7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'Taxa por raça'!$B$9:$F$9</c:f>
              <c:numCache>
                <c:formatCode>0.0</c:formatCode>
                <c:ptCount val="5"/>
                <c:pt idx="0">
                  <c:v>36.4</c:v>
                </c:pt>
                <c:pt idx="1">
                  <c:v>86.5</c:v>
                </c:pt>
                <c:pt idx="2">
                  <c:v>98.1</c:v>
                </c:pt>
                <c:pt idx="3">
                  <c:v>83.9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9-4928-A821-8171C8455A9B}"/>
            </c:ext>
          </c:extLst>
        </c:ser>
        <c:ser>
          <c:idx val="2"/>
          <c:order val="2"/>
          <c:tx>
            <c:strRef>
              <c:f>'Taxa por raça'!$A$10</c:f>
              <c:strCache>
                <c:ptCount val="1"/>
                <c:pt idx="0">
                  <c:v>Amarela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'Taxa por raça'!$B$7:$F$7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'Taxa por raça'!$B$10:$F$10</c:f>
              <c:numCache>
                <c:formatCode>0.0</c:formatCode>
                <c:ptCount val="5"/>
                <c:pt idx="0">
                  <c:v>42</c:v>
                </c:pt>
                <c:pt idx="1">
                  <c:v>90.7</c:v>
                </c:pt>
                <c:pt idx="2">
                  <c:v>98.4</c:v>
                </c:pt>
                <c:pt idx="3">
                  <c:v>85.6</c:v>
                </c:pt>
                <c:pt idx="4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79-4928-A821-8171C8455A9B}"/>
            </c:ext>
          </c:extLst>
        </c:ser>
        <c:ser>
          <c:idx val="3"/>
          <c:order val="3"/>
          <c:tx>
            <c:strRef>
              <c:f>'Taxa por raça'!$A$11</c:f>
              <c:strCache>
                <c:ptCount val="1"/>
                <c:pt idx="0">
                  <c:v>Parda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'Taxa por raça'!$B$7:$F$7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'Taxa por raça'!$B$11:$F$11</c:f>
              <c:numCache>
                <c:formatCode>0.0</c:formatCode>
                <c:ptCount val="5"/>
                <c:pt idx="0">
                  <c:v>30.7</c:v>
                </c:pt>
                <c:pt idx="1">
                  <c:v>85.6</c:v>
                </c:pt>
                <c:pt idx="2">
                  <c:v>98.2</c:v>
                </c:pt>
                <c:pt idx="3">
                  <c:v>84.5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79-4928-A821-8171C8455A9B}"/>
            </c:ext>
          </c:extLst>
        </c:ser>
        <c:ser>
          <c:idx val="4"/>
          <c:order val="4"/>
          <c:tx>
            <c:strRef>
              <c:f>'Taxa por raça'!$A$12</c:f>
              <c:strCache>
                <c:ptCount val="1"/>
                <c:pt idx="0">
                  <c:v>Indígena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'Taxa por raça'!$B$7:$F$7</c:f>
              <c:strCache>
                <c:ptCount val="5"/>
                <c:pt idx="0">
                  <c:v>0 a 3 anos</c:v>
                </c:pt>
                <c:pt idx="1">
                  <c:v>4 a 5 anos</c:v>
                </c:pt>
                <c:pt idx="2">
                  <c:v>6 a 14 anos</c:v>
                </c:pt>
                <c:pt idx="3">
                  <c:v>15 a 17 anos</c:v>
                </c:pt>
                <c:pt idx="4">
                  <c:v>18 a 24 anos</c:v>
                </c:pt>
              </c:strCache>
            </c:strRef>
          </c:cat>
          <c:val>
            <c:numRef>
              <c:f>'Taxa por raça'!$B$12:$F$12</c:f>
              <c:numCache>
                <c:formatCode>0.0</c:formatCode>
                <c:ptCount val="5"/>
                <c:pt idx="0">
                  <c:v>13.5</c:v>
                </c:pt>
                <c:pt idx="1">
                  <c:v>66.3</c:v>
                </c:pt>
                <c:pt idx="2">
                  <c:v>92.1</c:v>
                </c:pt>
                <c:pt idx="3">
                  <c:v>78.400000000000006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79-4928-A821-8171C8455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20"/>
        <c:axId val="1739221167"/>
        <c:axId val="1712418575"/>
      </c:barChart>
      <c:catAx>
        <c:axId val="17392211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2418575"/>
        <c:crosses val="autoZero"/>
        <c:auto val="1"/>
        <c:lblAlgn val="ctr"/>
        <c:lblOffset val="100"/>
        <c:noMultiLvlLbl val="0"/>
      </c:catAx>
      <c:valAx>
        <c:axId val="1712418575"/>
        <c:scaling>
          <c:orientation val="minMax"/>
          <c:max val="105"/>
        </c:scaling>
        <c:delete val="1"/>
        <c:axPos val="t"/>
        <c:numFmt formatCode="0.0" sourceLinked="1"/>
        <c:majorTickMark val="none"/>
        <c:minorTickMark val="none"/>
        <c:tickLblPos val="nextTo"/>
        <c:crossAx val="173922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Taxa de frequência escolar bruta, por grupos de idade, segundo o sexo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'Taxa idade'!$A$8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'Taxa idade'!$B$6:$F$7</c:f>
              <c:multiLvlStrCache>
                <c:ptCount val="5"/>
                <c:lvl>
                  <c:pt idx="0">
                    <c:v>0 a 3 anos</c:v>
                  </c:pt>
                  <c:pt idx="1">
                    <c:v>4 a 5 anos</c:v>
                  </c:pt>
                  <c:pt idx="2">
                    <c:v>6 a 14 anos</c:v>
                  </c:pt>
                  <c:pt idx="3">
                    <c:v>15 a 17 anos</c:v>
                  </c:pt>
                  <c:pt idx="4">
                    <c:v>18 a 24 anos</c:v>
                  </c:pt>
                </c:lvl>
                <c:lvl>
                  <c:pt idx="0">
                    <c:v>Grupo de idade</c:v>
                  </c:pt>
                </c:lvl>
              </c:multiLvlStrCache>
            </c:multiLvlStrRef>
          </c:cat>
          <c:val>
            <c:numRef>
              <c:f>'Taxa idade'!$B$8:$F$8</c:f>
              <c:numCache>
                <c:formatCode>General</c:formatCode>
                <c:ptCount val="5"/>
                <c:pt idx="0">
                  <c:v>34.200000000000003</c:v>
                </c:pt>
                <c:pt idx="1">
                  <c:v>86.5</c:v>
                </c:pt>
                <c:pt idx="2">
                  <c:v>98.2</c:v>
                </c:pt>
                <c:pt idx="3">
                  <c:v>85</c:v>
                </c:pt>
                <c:pt idx="4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A-4C86-AE8C-54A87DB5FDBD}"/>
            </c:ext>
          </c:extLst>
        </c:ser>
        <c:ser>
          <c:idx val="1"/>
          <c:order val="1"/>
          <c:tx>
            <c:strRef>
              <c:f>'Taxa idade'!$A$9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'Taxa idade'!$B$6:$F$7</c:f>
              <c:multiLvlStrCache>
                <c:ptCount val="5"/>
                <c:lvl>
                  <c:pt idx="0">
                    <c:v>0 a 3 anos</c:v>
                  </c:pt>
                  <c:pt idx="1">
                    <c:v>4 a 5 anos</c:v>
                  </c:pt>
                  <c:pt idx="2">
                    <c:v>6 a 14 anos</c:v>
                  </c:pt>
                  <c:pt idx="3">
                    <c:v>15 a 17 anos</c:v>
                  </c:pt>
                  <c:pt idx="4">
                    <c:v>18 a 24 anos</c:v>
                  </c:pt>
                </c:lvl>
                <c:lvl>
                  <c:pt idx="0">
                    <c:v>Grupo de idade</c:v>
                  </c:pt>
                </c:lvl>
              </c:multiLvlStrCache>
            </c:multiLvlStrRef>
          </c:cat>
          <c:val>
            <c:numRef>
              <c:f>'Taxa idade'!$B$9:$F$9</c:f>
              <c:numCache>
                <c:formatCode>General</c:formatCode>
                <c:ptCount val="5"/>
                <c:pt idx="0">
                  <c:v>33.6</c:v>
                </c:pt>
                <c:pt idx="1">
                  <c:v>87</c:v>
                </c:pt>
                <c:pt idx="2">
                  <c:v>98.3</c:v>
                </c:pt>
                <c:pt idx="3">
                  <c:v>85.5</c:v>
                </c:pt>
                <c:pt idx="4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A-4C86-AE8C-54A87DB5F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221167"/>
        <c:axId val="1712418575"/>
      </c:barChart>
      <c:catAx>
        <c:axId val="173922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2418575"/>
        <c:crosses val="autoZero"/>
        <c:auto val="1"/>
        <c:lblAlgn val="ctr"/>
        <c:lblOffset val="100"/>
        <c:noMultiLvlLbl val="0"/>
      </c:catAx>
      <c:valAx>
        <c:axId val="1712418575"/>
        <c:scaling>
          <c:orientation val="minMax"/>
          <c:max val="105"/>
        </c:scaling>
        <c:delete val="1"/>
        <c:axPos val="l"/>
        <c:numFmt formatCode="General" sourceLinked="1"/>
        <c:majorTickMark val="none"/>
        <c:minorTickMark val="none"/>
        <c:tickLblPos val="nextTo"/>
        <c:crossAx val="173922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Distribuição das</a:t>
            </a:r>
            <a:r>
              <a:rPr lang="pt-BR" sz="1400" baseline="0"/>
              <a:t> pessoas que frequentavam escola por nível de ensino frequentado, segundo grupos de idade selecionados e Grandes Regiões - 2022</a:t>
            </a:r>
            <a:endParaRPr lang="pt-B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'nível gr'!$F$21</c:f>
              <c:strCache>
                <c:ptCount val="1"/>
                <c:pt idx="0">
                  <c:v>Ensino fundamental(1) ou 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gr'!$C$22:$E$27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15 a 17 anos</c:v>
                  </c:pt>
                </c:lvl>
              </c:multiLvlStrCache>
            </c:multiLvlStrRef>
          </c:cat>
          <c:val>
            <c:numRef>
              <c:f>'nível gr'!$F$22:$F$27</c:f>
              <c:numCache>
                <c:formatCode>0.0</c:formatCode>
                <c:ptCount val="6"/>
                <c:pt idx="0">
                  <c:v>26.827774811968155</c:v>
                </c:pt>
                <c:pt idx="1">
                  <c:v>34.10622227344426</c:v>
                </c:pt>
                <c:pt idx="2">
                  <c:v>31.117611002615302</c:v>
                </c:pt>
                <c:pt idx="3">
                  <c:v>22.727586142595769</c:v>
                </c:pt>
                <c:pt idx="4">
                  <c:v>24.637554010484067</c:v>
                </c:pt>
                <c:pt idx="5">
                  <c:v>24.2863095742577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8-4873-8CBB-369906BD7AD1}"/>
            </c:ext>
          </c:extLst>
        </c:ser>
        <c:ser>
          <c:idx val="1"/>
          <c:order val="1"/>
          <c:tx>
            <c:strRef>
              <c:f>'nível gr'!$G$21</c:f>
              <c:strCache>
                <c:ptCount val="1"/>
                <c:pt idx="0">
                  <c:v>Ensino Médio(1)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gr'!$C$22:$E$27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15 a 17 anos</c:v>
                  </c:pt>
                </c:lvl>
              </c:multiLvlStrCache>
            </c:multiLvlStrRef>
          </c:cat>
          <c:val>
            <c:numRef>
              <c:f>'nível gr'!$G$22:$G$27</c:f>
              <c:numCache>
                <c:formatCode>0.0</c:formatCode>
                <c:ptCount val="6"/>
                <c:pt idx="0">
                  <c:v>72.257399886676367</c:v>
                </c:pt>
                <c:pt idx="1">
                  <c:v>65.224642081235487</c:v>
                </c:pt>
                <c:pt idx="2">
                  <c:v>68.177722466742608</c:v>
                </c:pt>
                <c:pt idx="3">
                  <c:v>76.433288681177089</c:v>
                </c:pt>
                <c:pt idx="4">
                  <c:v>73.801329151404815</c:v>
                </c:pt>
                <c:pt idx="5">
                  <c:v>74.408097790773226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8-4873-8CBB-369906BD7AD1}"/>
            </c:ext>
          </c:extLst>
        </c:ser>
        <c:ser>
          <c:idx val="2"/>
          <c:order val="2"/>
          <c:tx>
            <c:strRef>
              <c:f>'nível gr'!$H$21</c:f>
              <c:strCache>
                <c:ptCount val="1"/>
                <c:pt idx="0">
                  <c:v>Superior de graduação (2)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82851855052269E-2"/>
                  <c:y val="3.7092804505524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28-4873-8CBB-369906BD7AD1}"/>
                </c:ext>
              </c:extLst>
            </c:dLbl>
            <c:dLbl>
              <c:idx val="1"/>
              <c:layout>
                <c:manualLayout>
                  <c:x val="2.5467614200464578E-2"/>
                  <c:y val="4.046534509610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8-4873-8CBB-369906BD7AD1}"/>
                </c:ext>
              </c:extLst>
            </c:dLbl>
            <c:dLbl>
              <c:idx val="2"/>
              <c:layout>
                <c:manualLayout>
                  <c:x val="2.3152376545876891E-2"/>
                  <c:y val="7.4185609011049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28-4873-8CBB-369906BD7AD1}"/>
                </c:ext>
              </c:extLst>
            </c:dLbl>
            <c:dLbl>
              <c:idx val="3"/>
              <c:layout>
                <c:manualLayout>
                  <c:x val="1.6206663582113822E-2"/>
                  <c:y val="3.7092804505524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28-4873-8CBB-369906BD7AD1}"/>
                </c:ext>
              </c:extLst>
            </c:dLbl>
            <c:dLbl>
              <c:idx val="4"/>
              <c:layout>
                <c:manualLayout>
                  <c:x val="1.3891425927526135E-2"/>
                  <c:y val="7.4185609011049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28-4873-8CBB-369906BD7AD1}"/>
                </c:ext>
              </c:extLst>
            </c:dLbl>
            <c:dLbl>
              <c:idx val="5"/>
              <c:layout>
                <c:manualLayout>
                  <c:x val="1.8521901236701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28-4873-8CBB-369906BD7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gr'!$C$22:$E$27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15 a 17 anos</c:v>
                  </c:pt>
                </c:lvl>
              </c:multiLvlStrCache>
            </c:multiLvlStrRef>
          </c:cat>
          <c:val>
            <c:numRef>
              <c:f>'nível gr'!$H$22:$H$27</c:f>
              <c:numCache>
                <c:formatCode>0.0</c:formatCode>
                <c:ptCount val="6"/>
                <c:pt idx="0">
                  <c:v>0.91482530135548523</c:v>
                </c:pt>
                <c:pt idx="1">
                  <c:v>0.66913564532026482</c:v>
                </c:pt>
                <c:pt idx="2">
                  <c:v>0.70466653064207396</c:v>
                </c:pt>
                <c:pt idx="3">
                  <c:v>0.83912517622712846</c:v>
                </c:pt>
                <c:pt idx="4">
                  <c:v>1.5611168381111131</c:v>
                </c:pt>
                <c:pt idx="5">
                  <c:v>1.305592634969065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28-4873-8CBB-369906BD7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7466223"/>
        <c:axId val="917470543"/>
      </c:barChart>
      <c:catAx>
        <c:axId val="917466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470543"/>
        <c:crosses val="autoZero"/>
        <c:auto val="1"/>
        <c:lblAlgn val="ctr"/>
        <c:lblOffset val="100"/>
        <c:noMultiLvlLbl val="0"/>
      </c:catAx>
      <c:valAx>
        <c:axId val="917470543"/>
        <c:scaling>
          <c:orientation val="minMax"/>
          <c:max val="105"/>
        </c:scaling>
        <c:delete val="1"/>
        <c:axPos val="t"/>
        <c:numFmt formatCode="0.0" sourceLinked="1"/>
        <c:majorTickMark val="none"/>
        <c:minorTickMark val="none"/>
        <c:tickLblPos val="nextTo"/>
        <c:crossAx val="91746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Distribuição das</a:t>
            </a:r>
            <a:r>
              <a:rPr lang="pt-BR" sz="1400" baseline="0"/>
              <a:t> pessoas que frequentavam escola por nível de ensino frequentado, segundo grupos de idade selecionados e Grandes Regiões - 2022</a:t>
            </a:r>
            <a:endParaRPr lang="pt-B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'nível gr'!$F$45</c:f>
              <c:strCache>
                <c:ptCount val="1"/>
                <c:pt idx="0">
                  <c:v>Ensino fundamental(1) ou 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gr'!$C$46:$E$51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18 a 24 anos</c:v>
                  </c:pt>
                </c:lvl>
              </c:multiLvlStrCache>
            </c:multiLvlStrRef>
          </c:cat>
          <c:val>
            <c:numRef>
              <c:f>'nível gr'!$F$46:$F$51</c:f>
              <c:numCache>
                <c:formatCode>0.0</c:formatCode>
                <c:ptCount val="6"/>
                <c:pt idx="0">
                  <c:v>7.7865404881805649</c:v>
                </c:pt>
                <c:pt idx="1">
                  <c:v>11.834419277597469</c:v>
                </c:pt>
                <c:pt idx="2">
                  <c:v>10.073205439185926</c:v>
                </c:pt>
                <c:pt idx="3">
                  <c:v>6.1953230203738983</c:v>
                </c:pt>
                <c:pt idx="4">
                  <c:v>5.5461585687420909</c:v>
                </c:pt>
                <c:pt idx="5">
                  <c:v>6.6600466026290173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D-4940-B62A-ACD42D564234}"/>
            </c:ext>
          </c:extLst>
        </c:ser>
        <c:ser>
          <c:idx val="1"/>
          <c:order val="1"/>
          <c:tx>
            <c:strRef>
              <c:f>'nível gr'!$G$45</c:f>
              <c:strCache>
                <c:ptCount val="1"/>
                <c:pt idx="0">
                  <c:v>Ensino Médio(1)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gr'!$C$46:$E$51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18 a 24 anos</c:v>
                  </c:pt>
                </c:lvl>
              </c:multiLvlStrCache>
            </c:multiLvlStrRef>
          </c:cat>
          <c:val>
            <c:numRef>
              <c:f>'nível gr'!$G$46:$G$51</c:f>
              <c:numCache>
                <c:formatCode>0.0</c:formatCode>
                <c:ptCount val="6"/>
                <c:pt idx="0">
                  <c:v>35.797090954321355</c:v>
                </c:pt>
                <c:pt idx="1">
                  <c:v>46.364828172029284</c:v>
                </c:pt>
                <c:pt idx="2">
                  <c:v>43.26320017686384</c:v>
                </c:pt>
                <c:pt idx="3">
                  <c:v>31.928862383385571</c:v>
                </c:pt>
                <c:pt idx="4">
                  <c:v>27.273017207306641</c:v>
                </c:pt>
                <c:pt idx="5">
                  <c:v>31.475651601105092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D-4940-B62A-ACD42D564234}"/>
            </c:ext>
          </c:extLst>
        </c:ser>
        <c:ser>
          <c:idx val="2"/>
          <c:order val="2"/>
          <c:tx>
            <c:strRef>
              <c:f>'nível gr'!$H$45</c:f>
              <c:strCache>
                <c:ptCount val="1"/>
                <c:pt idx="0">
                  <c:v>Superior de graduação (2)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82851855052269E-2"/>
                  <c:y val="3.7092804505524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D-4940-B62A-ACD42D564234}"/>
                </c:ext>
              </c:extLst>
            </c:dLbl>
            <c:dLbl>
              <c:idx val="1"/>
              <c:layout>
                <c:manualLayout>
                  <c:x val="2.5467614200464578E-2"/>
                  <c:y val="4.046534509610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D-4940-B62A-ACD42D564234}"/>
                </c:ext>
              </c:extLst>
            </c:dLbl>
            <c:dLbl>
              <c:idx val="2"/>
              <c:layout>
                <c:manualLayout>
                  <c:x val="2.3152376545876891E-2"/>
                  <c:y val="7.4185609011049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D-4940-B62A-ACD42D564234}"/>
                </c:ext>
              </c:extLst>
            </c:dLbl>
            <c:dLbl>
              <c:idx val="3"/>
              <c:layout>
                <c:manualLayout>
                  <c:x val="1.6206663582113822E-2"/>
                  <c:y val="3.7092804505524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D-4940-B62A-ACD42D564234}"/>
                </c:ext>
              </c:extLst>
            </c:dLbl>
            <c:dLbl>
              <c:idx val="4"/>
              <c:layout>
                <c:manualLayout>
                  <c:x val="1.3891425927526135E-2"/>
                  <c:y val="7.4185609011049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D-4940-B62A-ACD42D564234}"/>
                </c:ext>
              </c:extLst>
            </c:dLbl>
            <c:dLbl>
              <c:idx val="5"/>
              <c:layout>
                <c:manualLayout>
                  <c:x val="1.8521901236701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D-4940-B62A-ACD42D564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'nível gr'!$C$46:$E$51</c:f>
              <c:multiLvlStrCache>
                <c:ptCount val="6"/>
                <c:lvl>
                  <c:pt idx="0">
                    <c:v>Brasil</c:v>
                  </c:pt>
                  <c:pt idx="1">
                    <c:v>Norte</c:v>
                  </c:pt>
                  <c:pt idx="2">
                    <c:v>Nordeste</c:v>
                  </c:pt>
                  <c:pt idx="3">
                    <c:v>Sudeste</c:v>
                  </c:pt>
                  <c:pt idx="4">
                    <c:v>Sul</c:v>
                  </c:pt>
                  <c:pt idx="5">
                    <c:v>Centro-Oeste</c:v>
                  </c:pt>
                </c:lvl>
                <c:lvl>
                  <c:pt idx="0">
                    <c:v>18 a 24 anos</c:v>
                  </c:pt>
                </c:lvl>
              </c:multiLvlStrCache>
            </c:multiLvlStrRef>
          </c:cat>
          <c:val>
            <c:numRef>
              <c:f>'nível gr'!$H$46:$H$51</c:f>
              <c:numCache>
                <c:formatCode>0.0</c:formatCode>
                <c:ptCount val="6"/>
                <c:pt idx="0">
                  <c:v>56.416368557498082</c:v>
                </c:pt>
                <c:pt idx="1">
                  <c:v>41.800752550373247</c:v>
                </c:pt>
                <c:pt idx="2">
                  <c:v>46.663594383950226</c:v>
                </c:pt>
                <c:pt idx="3">
                  <c:v>61.875814596240531</c:v>
                </c:pt>
                <c:pt idx="4">
                  <c:v>67.180824223951277</c:v>
                </c:pt>
                <c:pt idx="5">
                  <c:v>61.864301796265892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D-4940-B62A-ACD42D564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7466223"/>
        <c:axId val="917470543"/>
      </c:barChart>
      <c:catAx>
        <c:axId val="917466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470543"/>
        <c:crosses val="autoZero"/>
        <c:auto val="1"/>
        <c:lblAlgn val="ctr"/>
        <c:lblOffset val="100"/>
        <c:noMultiLvlLbl val="0"/>
      </c:catAx>
      <c:valAx>
        <c:axId val="917470543"/>
        <c:scaling>
          <c:orientation val="minMax"/>
          <c:max val="105"/>
        </c:scaling>
        <c:delete val="1"/>
        <c:axPos val="t"/>
        <c:numFmt formatCode="0.0" sourceLinked="1"/>
        <c:majorTickMark val="none"/>
        <c:minorTickMark val="none"/>
        <c:tickLblPos val="nextTo"/>
        <c:crossAx val="91746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Distribuição da população de 25 anos ou</a:t>
            </a:r>
            <a:r>
              <a:rPr lang="pt-BR" sz="1600" baseline="0"/>
              <a:t> mais por nível de instrução - 2000/2022</a:t>
            </a:r>
            <a:endParaRPr lang="pt-BR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4675759659873331E-2"/>
          <c:y val="0.14927481504703247"/>
          <c:w val="0.87742005876190388"/>
          <c:h val="0.666758800877782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[3]Tabela!$B$19:$D$19</c:f>
              <c:strCache>
                <c:ptCount val="1"/>
                <c:pt idx="0">
                  <c:v>Sem instrução e fundamental incompleto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[3]Tabela!$E$18:$G$18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[3]Tabela!$E$19:$G$19</c:f>
              <c:numCache>
                <c:formatCode>General</c:formatCode>
                <c:ptCount val="3"/>
                <c:pt idx="0">
                  <c:v>63.234219999999993</c:v>
                </c:pt>
                <c:pt idx="1">
                  <c:v>49.252033557220791</c:v>
                </c:pt>
                <c:pt idx="2">
                  <c:v>35.244174353700295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E-43CB-9354-2C5DFB90C625}"/>
            </c:ext>
          </c:extLst>
        </c:ser>
        <c:ser>
          <c:idx val="1"/>
          <c:order val="1"/>
          <c:tx>
            <c:strRef>
              <c:f>[3]Tabela!$B$20:$D$20</c:f>
              <c:strCache>
                <c:ptCount val="1"/>
                <c:pt idx="0">
                  <c:v>Fundamental completo e médio incompleto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[3]Tabela!$E$18:$G$18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[3]Tabela!$E$20:$G$20</c:f>
              <c:numCache>
                <c:formatCode>General</c:formatCode>
                <c:ptCount val="3"/>
                <c:pt idx="0">
                  <c:v>12.84121</c:v>
                </c:pt>
                <c:pt idx="1">
                  <c:v>14.653008497094111</c:v>
                </c:pt>
                <c:pt idx="2">
                  <c:v>14.023322456277823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E-43CB-9354-2C5DFB90C625}"/>
            </c:ext>
          </c:extLst>
        </c:ser>
        <c:ser>
          <c:idx val="2"/>
          <c:order val="2"/>
          <c:tx>
            <c:strRef>
              <c:f>[3]Tabela!$B$21:$D$21</c:f>
              <c:strCache>
                <c:ptCount val="1"/>
                <c:pt idx="0">
                  <c:v>Médio completo e superior incompleto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[3]Tabela!$E$18:$G$18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[3]Tabela!$E$21:$G$21</c:f>
              <c:numCache>
                <c:formatCode>General</c:formatCode>
                <c:ptCount val="3"/>
                <c:pt idx="0">
                  <c:v>16.338750000000001</c:v>
                </c:pt>
                <c:pt idx="1">
                  <c:v>24.557075278764557</c:v>
                </c:pt>
                <c:pt idx="2">
                  <c:v>32.338234523072053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E-43CB-9354-2C5DFB90C625}"/>
            </c:ext>
          </c:extLst>
        </c:ser>
        <c:ser>
          <c:idx val="3"/>
          <c:order val="3"/>
          <c:tx>
            <c:strRef>
              <c:f>[3]Tabela!$B$22:$D$22</c:f>
              <c:strCache>
                <c:ptCount val="1"/>
                <c:pt idx="0">
                  <c:v>Superior completo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[3]Tabela!$E$18:$G$18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[3]Tabela!$E$22:$G$22</c:f>
              <c:numCache>
                <c:formatCode>General</c:formatCode>
                <c:ptCount val="3"/>
                <c:pt idx="0">
                  <c:v>6.7721100000000005</c:v>
                </c:pt>
                <c:pt idx="1">
                  <c:v>11.269019860215865</c:v>
                </c:pt>
                <c:pt idx="2">
                  <c:v>18.394268666949831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E-43CB-9354-2C5DFB90C625}"/>
            </c:ext>
          </c:extLst>
        </c:ser>
        <c:ser>
          <c:idx val="4"/>
          <c:order val="4"/>
          <c:tx>
            <c:strRef>
              <c:f>[3]Tabela!$B$23:$D$23</c:f>
              <c:strCache>
                <c:ptCount val="1"/>
                <c:pt idx="0">
                  <c:v>Indeterminado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[3]Tabela!$E$18:$G$18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[3]Tabela!$E$23:$G$23</c:f>
              <c:numCache>
                <c:formatCode>General</c:formatCode>
                <c:ptCount val="3"/>
                <c:pt idx="1">
                  <c:v>0.268862806704673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7E-43CB-9354-2C5DFB90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4888351"/>
        <c:axId val="914878751"/>
      </c:barChart>
      <c:catAx>
        <c:axId val="9148883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4878751"/>
        <c:crosses val="autoZero"/>
        <c:auto val="1"/>
        <c:lblAlgn val="ctr"/>
        <c:lblOffset val="100"/>
        <c:noMultiLvlLbl val="0"/>
      </c:catAx>
      <c:valAx>
        <c:axId val="9148787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1488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Proporção</a:t>
            </a:r>
            <a:r>
              <a:rPr lang="pt-BR" sz="1600" baseline="0"/>
              <a:t> da População com 25 anos ou mais com nível superior completo, por Grande Região - 2000/2022</a:t>
            </a:r>
            <a:endParaRPr lang="pt-BR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2290334262982421E-2"/>
          <c:y val="0.15729696677261615"/>
          <c:w val="0.97940435254981451"/>
          <c:h val="0.68548046973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'superior por região'!$B$4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'superior por região'!$A$5:$A$9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'superior por região'!$B$5:$B$9</c:f>
              <c:numCache>
                <c:formatCode>General</c:formatCode>
                <c:ptCount val="5"/>
                <c:pt idx="0">
                  <c:v>3.30924</c:v>
                </c:pt>
                <c:pt idx="1">
                  <c:v>3.7604799999999998</c:v>
                </c:pt>
                <c:pt idx="2">
                  <c:v>8.8247700000000009</c:v>
                </c:pt>
                <c:pt idx="3">
                  <c:v>6.9200400000000002</c:v>
                </c:pt>
                <c:pt idx="4">
                  <c:v>7.0599499999999997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6-4613-84E1-EB2606AC8C22}"/>
            </c:ext>
          </c:extLst>
        </c:ser>
        <c:ser>
          <c:idx val="1"/>
          <c:order val="1"/>
          <c:tx>
            <c:strRef>
              <c:f>'superior por região'!$C$4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'superior por região'!$A$5:$A$9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'superior por região'!$C$5:$C$9</c:f>
              <c:numCache>
                <c:formatCode>General</c:formatCode>
                <c:ptCount val="5"/>
                <c:pt idx="0">
                  <c:v>7.6168414361732051</c:v>
                </c:pt>
                <c:pt idx="1">
                  <c:v>7.0883116017853487</c:v>
                </c:pt>
                <c:pt idx="2">
                  <c:v>13.688640400930963</c:v>
                </c:pt>
                <c:pt idx="3">
                  <c:v>12.109787008776561</c:v>
                </c:pt>
                <c:pt idx="4">
                  <c:v>13.150798875602254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6-4613-84E1-EB2606AC8C22}"/>
            </c:ext>
          </c:extLst>
        </c:ser>
        <c:ser>
          <c:idx val="2"/>
          <c:order val="2"/>
          <c:tx>
            <c:strRef>
              <c:f>'superior por região'!$D$4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'superior por região'!$A$5:$A$9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'superior por região'!$D$5:$D$9</c:f>
              <c:numCache>
                <c:formatCode>0.0</c:formatCode>
                <c:ptCount val="5"/>
                <c:pt idx="0" formatCode="General">
                  <c:v>14.406595924369592</c:v>
                </c:pt>
                <c:pt idx="1">
                  <c:v>13.018840044607632</c:v>
                </c:pt>
                <c:pt idx="2" formatCode="General">
                  <c:v>21.04254478689445</c:v>
                </c:pt>
                <c:pt idx="3" formatCode="General">
                  <c:v>20.185704553637667</c:v>
                </c:pt>
                <c:pt idx="4">
                  <c:v>21.788916837577002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6-4613-84E1-EB2606AC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156901471"/>
        <c:axId val="1156901951"/>
      </c:barChart>
      <c:catAx>
        <c:axId val="1156901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6901951"/>
        <c:crosses val="autoZero"/>
        <c:auto val="1"/>
        <c:lblAlgn val="ctr"/>
        <c:lblOffset val="100"/>
        <c:noMultiLvlLbl val="0"/>
      </c:catAx>
      <c:valAx>
        <c:axId val="1156901951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569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0.02826</cdr:x>
      <cdr:y>0.16252</cdr:y>
    </cdr:from>
    <cdr:to>
      <cdr:x>0.17133</cdr:x>
      <cdr:y>0.35133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03D9710-1698-D98B-7B53-AABC9123078C}"/>
            </a:ext>
          </a:extLst>
        </cdr:cNvPr>
        <cdr:cNvSpPr txBox="1"/>
      </cdr:nvSpPr>
      <cdr:spPr>
        <a:xfrm xmlns:a="http://schemas.openxmlformats.org/drawingml/2006/main">
          <a:off x="180618" y="7871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 dirty="0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0.27599</cdr:x>
      <cdr:y>0.09206</cdr:y>
    </cdr:from>
    <cdr:to>
      <cdr:x>0.38051</cdr:x>
      <cdr:y>0.24444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6CBDA06-85C6-6F80-761F-42F7FEAEB9BB}"/>
            </a:ext>
          </a:extLst>
        </cdr:cNvPr>
        <cdr:cNvSpPr txBox="1"/>
      </cdr:nvSpPr>
      <cdr:spPr>
        <a:xfrm xmlns:a="http://schemas.openxmlformats.org/drawingml/2006/main">
          <a:off x="2414589" y="552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0.92533</cdr:x>
      <cdr:y>0.14571</cdr:y>
    </cdr:from>
    <cdr:to>
      <cdr:x>1</cdr:x>
      <cdr:y>0.36327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296D460-2360-EA02-348E-6FB516532DAF}"/>
            </a:ext>
          </a:extLst>
        </cdr:cNvPr>
        <cdr:cNvSpPr txBox="1"/>
      </cdr:nvSpPr>
      <cdr:spPr>
        <a:xfrm xmlns:a="http://schemas.openxmlformats.org/drawingml/2006/main">
          <a:off x="6610351" y="695326"/>
          <a:ext cx="533400" cy="103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0.89316</cdr:x>
      <cdr:y>0.13103</cdr:y>
    </cdr:from>
    <cdr:to>
      <cdr:x>1</cdr:x>
      <cdr:y>0.32413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4017BFA-8082-DA5A-C626-1BE6B70E9877}"/>
            </a:ext>
          </a:extLst>
        </cdr:cNvPr>
        <cdr:cNvSpPr txBox="1"/>
      </cdr:nvSpPr>
      <cdr:spPr>
        <a:xfrm xmlns:a="http://schemas.openxmlformats.org/drawingml/2006/main">
          <a:off x="7644194" y="6204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0.91992</cdr:x>
      <cdr:y>0.10553</cdr:y>
    </cdr:from>
    <cdr:to>
      <cdr:x>0.98821</cdr:x>
      <cdr:y>0.34352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04632285-6847-9AE3-BA97-1B724A35C6F1}"/>
            </a:ext>
          </a:extLst>
        </cdr:cNvPr>
        <cdr:cNvSpPr txBox="1"/>
      </cdr:nvSpPr>
      <cdr:spPr>
        <a:xfrm xmlns:a="http://schemas.openxmlformats.org/drawingml/2006/main">
          <a:off x="7185025" y="460375"/>
          <a:ext cx="533400" cy="103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0.90119</cdr:x>
      <cdr:y>0.12874</cdr:y>
    </cdr:from>
    <cdr:to>
      <cdr:x>1</cdr:x>
      <cdr:y>0.30737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25C66E4-433D-6336-7A73-86D1077EB30C}"/>
            </a:ext>
          </a:extLst>
        </cdr:cNvPr>
        <cdr:cNvSpPr txBox="1"/>
      </cdr:nvSpPr>
      <cdr:spPr>
        <a:xfrm xmlns:a="http://schemas.openxmlformats.org/drawingml/2006/main">
          <a:off x="5994227" y="642550"/>
          <a:ext cx="657231" cy="891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 dirty="0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0.90119</cdr:x>
      <cdr:y>0.0866</cdr:y>
    </cdr:from>
    <cdr:to>
      <cdr:x>1</cdr:x>
      <cdr:y>0.26523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25C66E4-433D-6336-7A73-86D1077EB30C}"/>
            </a:ext>
          </a:extLst>
        </cdr:cNvPr>
        <cdr:cNvSpPr txBox="1"/>
      </cdr:nvSpPr>
      <cdr:spPr>
        <a:xfrm xmlns:a="http://schemas.openxmlformats.org/drawingml/2006/main">
          <a:off x="5994232" y="447926"/>
          <a:ext cx="657225" cy="9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0.07097</cdr:x>
      <cdr:y>0.10246</cdr:y>
    </cdr:from>
    <cdr:to>
      <cdr:x>0.19871</cdr:x>
      <cdr:y>0.29408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8818708-FFC7-56D0-8244-E3A44B933F1F}"/>
            </a:ext>
          </a:extLst>
        </cdr:cNvPr>
        <cdr:cNvSpPr txBox="1"/>
      </cdr:nvSpPr>
      <cdr:spPr>
        <a:xfrm xmlns:a="http://schemas.openxmlformats.org/drawingml/2006/main">
          <a:off x="508000" y="488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0.07397</cdr:x>
      <cdr:y>0.11939</cdr:y>
    </cdr:from>
    <cdr:to>
      <cdr:x>0.21053</cdr:x>
      <cdr:y>0.30277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B0C0C8E-A62D-AF78-FF1E-1754284EBE7E}"/>
            </a:ext>
          </a:extLst>
        </cdr:cNvPr>
        <cdr:cNvSpPr txBox="1"/>
      </cdr:nvSpPr>
      <cdr:spPr>
        <a:xfrm xmlns:a="http://schemas.openxmlformats.org/drawingml/2006/main">
          <a:off x="495300" y="595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0.07397</cdr:x>
      <cdr:y>0.11939</cdr:y>
    </cdr:from>
    <cdr:to>
      <cdr:x>0.21053</cdr:x>
      <cdr:y>0.30277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B0C0C8E-A62D-AF78-FF1E-1754284EBE7E}"/>
            </a:ext>
          </a:extLst>
        </cdr:cNvPr>
        <cdr:cNvSpPr txBox="1"/>
      </cdr:nvSpPr>
      <cdr:spPr>
        <a:xfrm xmlns:a="http://schemas.openxmlformats.org/drawingml/2006/main">
          <a:off x="495300" y="595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kern="120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689A-00C8-45F9-8C74-9BE7F51DCCB2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021D0-67D2-4C66-9712-506C755EB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4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8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D557063-1711-5C51-C2AE-2CD4F2056B11}"/>
              </a:ext>
            </a:extLst>
          </p:cNvPr>
          <p:cNvSpPr/>
          <p:nvPr userDrawn="1"/>
        </p:nvSpPr>
        <p:spPr>
          <a:xfrm>
            <a:off x="0" y="5387788"/>
            <a:ext cx="9144000" cy="147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7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86575"/>
          </a:xfrm>
          <a:prstGeom prst="rect">
            <a:avLst/>
          </a:prstGeom>
        </p:spPr>
      </p:pic>
      <p:sp>
        <p:nvSpPr>
          <p:cNvPr id="5" name="Title 1"/>
          <p:cNvSpPr txBox="1"/>
          <p:nvPr userDrawn="1"/>
        </p:nvSpPr>
        <p:spPr>
          <a:xfrm>
            <a:off x="1297172" y="268384"/>
            <a:ext cx="6630260" cy="8000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lnSpc>
                <a:spcPct val="1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Educação:</a:t>
            </a:r>
            <a:br>
              <a:rPr lang="pt-BR" sz="24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0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preliminares da amostra</a:t>
            </a:r>
            <a:endParaRPr lang="en-US" sz="1600" b="1" i="0" u="none" strike="noStrike" kern="1200" cap="none" spc="0" baseline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86575"/>
          </a:xfrm>
          <a:prstGeom prst="rect">
            <a:avLst/>
          </a:prstGeom>
        </p:spPr>
      </p:pic>
      <p:sp>
        <p:nvSpPr>
          <p:cNvPr id="5" name="Title 1"/>
          <p:cNvSpPr txBox="1"/>
          <p:nvPr userDrawn="1"/>
        </p:nvSpPr>
        <p:spPr>
          <a:xfrm>
            <a:off x="1297172" y="268384"/>
            <a:ext cx="6630260" cy="8000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lnSpc>
                <a:spcPct val="1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Educação:</a:t>
            </a:r>
            <a:br>
              <a:rPr lang="pt-BR" sz="24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0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preliminares da amostra</a:t>
            </a:r>
            <a:endParaRPr lang="en-US" sz="1600" b="1" i="0" u="none" strike="noStrike" kern="1200" cap="none" spc="0" baseline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87C1F6-4752-9873-9C5A-7A84B60228CF}"/>
              </a:ext>
            </a:extLst>
          </p:cNvPr>
          <p:cNvSpPr/>
          <p:nvPr userDrawn="1"/>
        </p:nvSpPr>
        <p:spPr>
          <a:xfrm>
            <a:off x="0" y="4975412"/>
            <a:ext cx="9144000" cy="188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576"/>
          </a:xfrm>
          <a:prstGeom prst="rect">
            <a:avLst/>
          </a:prstGeom>
        </p:spPr>
      </p:pic>
      <p:sp>
        <p:nvSpPr>
          <p:cNvPr id="6" name="Title 1"/>
          <p:cNvSpPr txBox="1"/>
          <p:nvPr userDrawn="1"/>
        </p:nvSpPr>
        <p:spPr>
          <a:xfrm>
            <a:off x="1297172" y="268384"/>
            <a:ext cx="6630260" cy="8000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lnSpc>
                <a:spcPct val="1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Educação:</a:t>
            </a:r>
            <a:br>
              <a:rPr lang="pt-BR" sz="24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000" b="1" i="0" u="none" strike="noStrike" kern="120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preliminares da amostra</a:t>
            </a:r>
            <a:endParaRPr lang="en-US" sz="1600" b="1" i="0" u="none" strike="noStrike" kern="1200" cap="none" spc="0" baseline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643759" y="6231572"/>
            <a:ext cx="4233041" cy="5055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Coordenação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ou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Gerência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em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até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duas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000" b="0" i="0" u="none" strike="noStrike" kern="1200" cap="none" spc="0" baseline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linhas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 Narrow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1021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C45C-E9C2-5604-D796-803F9FDB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3CA6EF-0EE4-FEBF-0BFE-0441111ED6D8}"/>
              </a:ext>
            </a:extLst>
          </p:cNvPr>
          <p:cNvSpPr txBox="1"/>
          <p:nvPr/>
        </p:nvSpPr>
        <p:spPr>
          <a:xfrm>
            <a:off x="183332" y="6201625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C2599A9-A315-49BB-914E-581A9AF95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070858"/>
              </p:ext>
            </p:extLst>
          </p:nvPr>
        </p:nvGraphicFramePr>
        <p:xfrm>
          <a:off x="81480" y="1202724"/>
          <a:ext cx="6754519" cy="484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1D2590E-5176-7359-93AD-55128642E2AD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10056)</a:t>
            </a:r>
          </a:p>
        </p:txBody>
      </p:sp>
    </p:spTree>
    <p:extLst>
      <p:ext uri="{BB962C8B-B14F-4D97-AF65-F5344CB8AC3E}">
        <p14:creationId xmlns:p14="http://schemas.microsoft.com/office/powerpoint/2010/main" val="40805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0758-B966-6476-9502-C063A8B5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F7536E-ED5E-96F5-8C4F-389B03F2B953}"/>
              </a:ext>
            </a:extLst>
          </p:cNvPr>
          <p:cNvSpPr txBox="1"/>
          <p:nvPr/>
        </p:nvSpPr>
        <p:spPr>
          <a:xfrm>
            <a:off x="6849846" y="6550223"/>
            <a:ext cx="173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(Tabelas Sidra 10058)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C35740-3D0E-D886-03EA-57CD015928C4}"/>
              </a:ext>
            </a:extLst>
          </p:cNvPr>
          <p:cNvSpPr txBox="1"/>
          <p:nvPr/>
        </p:nvSpPr>
        <p:spPr>
          <a:xfrm>
            <a:off x="0" y="6221991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EE0AA9C-77DF-44F2-B823-77CCFB345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4223"/>
              </p:ext>
            </p:extLst>
          </p:nvPr>
        </p:nvGraphicFramePr>
        <p:xfrm>
          <a:off x="198388" y="1153565"/>
          <a:ext cx="6651458" cy="499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D80423A-0BF5-07E2-BA15-B2020431748E}"/>
              </a:ext>
            </a:extLst>
          </p:cNvPr>
          <p:cNvSpPr txBox="1"/>
          <p:nvPr/>
        </p:nvSpPr>
        <p:spPr>
          <a:xfrm>
            <a:off x="6963089" y="1544277"/>
            <a:ext cx="21809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/>
              <a:t>Um pouco mais de 1/4 dos estudantes de 15 a 17 anos cursavam Ensino Fundamental.</a:t>
            </a:r>
            <a:br>
              <a:rPr lang="pt-BR" sz="1400"/>
            </a:br>
            <a:r>
              <a:rPr lang="pt-BR" sz="1400"/>
              <a:t> </a:t>
            </a:r>
          </a:p>
          <a:p>
            <a:pPr marL="285750" indent="-285750">
              <a:buFontTx/>
              <a:buChar char="-"/>
            </a:pPr>
            <a:r>
              <a:rPr lang="pt-BR" sz="1400"/>
              <a:t>Essa proporção era mais elevada no Norte e Nordeste</a:t>
            </a:r>
          </a:p>
          <a:p>
            <a:pPr marL="285750" indent="-285750">
              <a:buFontTx/>
              <a:buChar char="-"/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1691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4540F10-DC25-456B-9A95-0BE3D6CE5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794460"/>
              </p:ext>
            </p:extLst>
          </p:nvPr>
        </p:nvGraphicFramePr>
        <p:xfrm>
          <a:off x="0" y="1108012"/>
          <a:ext cx="6675120" cy="526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756D87E-ACDA-B214-E29D-4D56149D1198}"/>
              </a:ext>
            </a:extLst>
          </p:cNvPr>
          <p:cNvSpPr txBox="1"/>
          <p:nvPr/>
        </p:nvSpPr>
        <p:spPr>
          <a:xfrm>
            <a:off x="0" y="6375880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A9A897-7720-FD04-DFE7-D00373B51297}"/>
              </a:ext>
            </a:extLst>
          </p:cNvPr>
          <p:cNvSpPr txBox="1"/>
          <p:nvPr/>
        </p:nvSpPr>
        <p:spPr>
          <a:xfrm>
            <a:off x="6849846" y="6550223"/>
            <a:ext cx="173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(Tabelas Sidra 10059)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5875E2-202B-CB77-5458-695486F6BAFC}"/>
              </a:ext>
            </a:extLst>
          </p:cNvPr>
          <p:cNvSpPr txBox="1"/>
          <p:nvPr/>
        </p:nvSpPr>
        <p:spPr>
          <a:xfrm>
            <a:off x="6849846" y="1544277"/>
            <a:ext cx="2180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Um pouco mais da metade dos estudantes de 18 a 24 anos cursavam Ensino Superior.</a:t>
            </a:r>
            <a:br>
              <a:rPr lang="pt-BR" sz="1400" dirty="0"/>
            </a:br>
            <a:r>
              <a:rPr lang="pt-BR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Novamente, Norte e Nordeste apresentavam uma proporção maior de estudantes em níveis de ensino anteriores</a:t>
            </a:r>
          </a:p>
          <a:p>
            <a:pPr marL="285750" indent="-285750">
              <a:buFontTx/>
              <a:buChar char="-"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993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CC738B1-65F2-477B-921B-1E73B2DF7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696969"/>
              </p:ext>
            </p:extLst>
          </p:nvPr>
        </p:nvGraphicFramePr>
        <p:xfrm>
          <a:off x="0" y="1205950"/>
          <a:ext cx="6859866" cy="476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6B14121-0DD3-9388-0A60-30A39E57D307}"/>
              </a:ext>
            </a:extLst>
          </p:cNvPr>
          <p:cNvSpPr txBox="1"/>
          <p:nvPr/>
        </p:nvSpPr>
        <p:spPr>
          <a:xfrm>
            <a:off x="0" y="597160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D9AA06-A30D-ED74-8403-530B8735202D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E796AF-B5A3-1746-D343-0E039AA5010C}"/>
              </a:ext>
            </a:extLst>
          </p:cNvPr>
          <p:cNvSpPr txBox="1"/>
          <p:nvPr/>
        </p:nvSpPr>
        <p:spPr>
          <a:xfrm>
            <a:off x="6849846" y="1544277"/>
            <a:ext cx="2180911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Em 22 anos, nível de instrução evoluiu sensivelmente.</a:t>
            </a:r>
            <a:br>
              <a:rPr lang="pt-BR" sz="1400" dirty="0"/>
            </a:br>
            <a:r>
              <a:rPr lang="pt-BR" sz="1400" dirty="0"/>
              <a:t> 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>
                <a:ea typeface="Calibri"/>
                <a:cs typeface="Calibri"/>
              </a:rPr>
              <a:t>Proporção com nível superior completo quase triplicou. </a:t>
            </a:r>
          </a:p>
          <a:p>
            <a:pPr marL="285750" indent="-285750">
              <a:buFontTx/>
              <a:buChar char="-"/>
            </a:pPr>
            <a:endParaRPr lang="pt-BR" sz="1400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>
                <a:ea typeface="Calibri"/>
                <a:cs typeface="Calibri"/>
              </a:rPr>
              <a:t>Em 2022, um pouco mais da metade da população tinha ao menos ensino médio completo</a:t>
            </a:r>
            <a:r>
              <a:rPr lang="pt-BR" sz="1200" dirty="0"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26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85BA-726D-D7FA-FEF0-DB44F7C9E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4B3411-4AB8-8493-28A6-B546C24A79D2}"/>
              </a:ext>
            </a:extLst>
          </p:cNvPr>
          <p:cNvSpPr txBox="1"/>
          <p:nvPr/>
        </p:nvSpPr>
        <p:spPr>
          <a:xfrm>
            <a:off x="0" y="597160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3B496A7-B2F7-47FE-A1E1-F23AA616C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973301"/>
              </p:ext>
            </p:extLst>
          </p:nvPr>
        </p:nvGraphicFramePr>
        <p:xfrm>
          <a:off x="0" y="1225542"/>
          <a:ext cx="6696075" cy="481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806018EF-A133-7F2A-EB28-25ABE727B559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7DF3CF-8BB7-1D40-8885-D3177CB9C903}"/>
              </a:ext>
            </a:extLst>
          </p:cNvPr>
          <p:cNvSpPr txBox="1"/>
          <p:nvPr/>
        </p:nvSpPr>
        <p:spPr>
          <a:xfrm>
            <a:off x="6849846" y="1544277"/>
            <a:ext cx="2180911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BR" sz="1400" dirty="0">
                <a:latin typeface="Calibri"/>
                <a:ea typeface="Calibri"/>
                <a:cs typeface="Calibri"/>
              </a:rPr>
              <a:t>Pontos extremos entre unidades da Federação: Distrito Federal, com 37,0% e Maranhão, com 11,1%. Essas mesmas posições foram registradas no Censo Demográfico 2000.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pt-BR" sz="1400" dirty="0">
                <a:latin typeface="Calibri"/>
                <a:ea typeface="Calibri"/>
                <a:cs typeface="Calibri"/>
              </a:rPr>
              <a:t>Entre os municípios com mais de 100 mil habitantes, a maior proporção foi registrada em São Caetano do Sul (SP) (48,2%) a menor em Belford Roxo (RJ), com 5,7%. 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057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CBBE6-4E6C-8D79-E112-55582E7E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C72AB8-8814-CF75-53D1-89E97C0580C8}"/>
              </a:ext>
            </a:extLst>
          </p:cNvPr>
          <p:cNvSpPr txBox="1"/>
          <p:nvPr/>
        </p:nvSpPr>
        <p:spPr>
          <a:xfrm>
            <a:off x="0" y="597160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F411BF0-7DB5-4710-97E9-DCF40E27F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07663"/>
              </p:ext>
            </p:extLst>
          </p:nvPr>
        </p:nvGraphicFramePr>
        <p:xfrm>
          <a:off x="-353084" y="1089740"/>
          <a:ext cx="6696075" cy="498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C9ECCE4-CCDF-35FB-93FE-05181C5235C8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10061)</a:t>
            </a:r>
          </a:p>
        </p:txBody>
      </p:sp>
    </p:spTree>
    <p:extLst>
      <p:ext uri="{BB962C8B-B14F-4D97-AF65-F5344CB8AC3E}">
        <p14:creationId xmlns:p14="http://schemas.microsoft.com/office/powerpoint/2010/main" val="161189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645AD-5EA8-9950-1BF9-41B2178C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017B-0211-6D26-988C-5E9E7683EEAB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dirty="0">
                <a:solidFill>
                  <a:srgbClr val="013C7B"/>
                </a:solidFill>
                <a:latin typeface="Arial"/>
                <a:cs typeface="Arial"/>
              </a:rPr>
              <a:t>Anos de </a:t>
            </a:r>
            <a:r>
              <a:rPr lang="en-US" sz="2800" b="1" dirty="0" err="1">
                <a:solidFill>
                  <a:srgbClr val="013C7B"/>
                </a:solidFill>
                <a:latin typeface="Arial"/>
                <a:cs typeface="Arial"/>
              </a:rPr>
              <a:t>Estudo</a:t>
            </a:r>
            <a:endParaRPr lang="en-US" sz="2800" b="1" i="0" u="none" strike="noStrike" kern="1200" cap="none" spc="0" baseline="0" dirty="0" err="1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21CF9-01D8-ECD2-EC68-FB6891907C64}"/>
              </a:ext>
            </a:extLst>
          </p:cNvPr>
          <p:cNvSpPr txBox="1"/>
          <p:nvPr/>
        </p:nvSpPr>
        <p:spPr>
          <a:xfrm>
            <a:off x="443689" y="2133000"/>
            <a:ext cx="7459720" cy="122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D0D0D"/>
                </a:solidFill>
                <a:latin typeface="Arial Narrow"/>
              </a:rPr>
              <a:t>O número de anos de estudo foi obtido em função das informações da série e nível ou grau que a pessoa estava frequentando ou concluídos.</a:t>
            </a:r>
            <a:endParaRPr lang="pt-BR" sz="2200" dirty="0">
              <a:solidFill>
                <a:srgbClr val="0D0D0D"/>
              </a:solidFill>
              <a:latin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dirty="0">
              <a:solidFill>
                <a:srgbClr val="0D0D0D"/>
              </a:solidFill>
              <a:latin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D0D0D"/>
                </a:solidFill>
                <a:latin typeface="Arial Narrow"/>
              </a:rPr>
              <a:t>Ensino fundamental completo: 9 anos de estudo</a:t>
            </a:r>
            <a:endParaRPr lang="pt-BR" sz="2200" dirty="0">
              <a:solidFill>
                <a:srgbClr val="0D0D0D"/>
              </a:solidFill>
              <a:latin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D0D0D"/>
                </a:solidFill>
                <a:latin typeface="Arial Narrow"/>
              </a:rPr>
              <a:t>Ensino médio completo:12 anos de estudo </a:t>
            </a:r>
            <a:endParaRPr lang="pt-BR" sz="2200" dirty="0">
              <a:solidFill>
                <a:srgbClr val="0D0D0D"/>
              </a:solidFill>
              <a:latin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D0D0D"/>
                </a:solidFill>
                <a:latin typeface="Arial Narrow"/>
              </a:rPr>
              <a:t>Ensino superior completo: 16 anos de estudo</a:t>
            </a:r>
            <a:endParaRPr lang="pt-BR" sz="2200" dirty="0">
              <a:solidFill>
                <a:srgbClr val="0D0D0D"/>
              </a:solidFill>
              <a:latin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kern="0" dirty="0">
              <a:solidFill>
                <a:srgbClr val="0D0D0D"/>
              </a:solidFill>
              <a:latin typeface="Arial Narrow" pitchFamily="34"/>
              <a:cs typeface="Arial Narrow" pitchFamily="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kern="0" dirty="0">
                <a:solidFill>
                  <a:srgbClr val="0D0D0D"/>
                </a:solidFill>
                <a:latin typeface="Arial Narrow"/>
                <a:cs typeface="Arial Narrow" pitchFamily="34"/>
              </a:rPr>
              <a:t>Mestrado, Doutorado e Especialização de Nível superior não adicionam anos de estudo na metodologia adotada (16 anos é o valor máximo)</a:t>
            </a:r>
            <a:endParaRPr lang="pt-BR" sz="2200" kern="0" dirty="0">
              <a:solidFill>
                <a:srgbClr val="0D0D0D"/>
              </a:solidFill>
              <a:latin typeface="Arial Narrow" pitchFamily="34"/>
              <a:cs typeface="Arial Narrow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1787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0B3B-EA16-7448-B8AC-993C5517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D81D1D-49A7-4606-9016-1A0482E9444C}"/>
              </a:ext>
            </a:extLst>
          </p:cNvPr>
          <p:cNvSpPr txBox="1"/>
          <p:nvPr/>
        </p:nvSpPr>
        <p:spPr>
          <a:xfrm>
            <a:off x="0" y="597160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E49D965-C441-C45B-3CE6-A80EB5A57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66409"/>
              </p:ext>
            </p:extLst>
          </p:nvPr>
        </p:nvGraphicFramePr>
        <p:xfrm>
          <a:off x="0" y="1162969"/>
          <a:ext cx="6588659" cy="480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1DDB881-10DB-3BCA-A3CF-C2463CED0B1B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CAB9C5-6954-0A6E-AE47-309129FB503D}"/>
              </a:ext>
            </a:extLst>
          </p:cNvPr>
          <p:cNvSpPr txBox="1"/>
          <p:nvPr/>
        </p:nvSpPr>
        <p:spPr>
          <a:xfrm>
            <a:off x="6849846" y="1544277"/>
            <a:ext cx="218091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BR" sz="1400" dirty="0">
                <a:latin typeface="Calibri"/>
                <a:ea typeface="Calibri"/>
                <a:cs typeface="Calibri"/>
              </a:rPr>
              <a:t>Mulheres apresentam em média mais anos de estudo que os homens ao longo de todas as faixas etárias, com exceção das mais velhas. 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latin typeface="Calibri"/>
              <a:ea typeface="Calibri"/>
              <a:cs typeface="Calibri"/>
            </a:endParaRPr>
          </a:p>
          <a:p>
            <a:endParaRPr lang="pt-BR" sz="120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37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732A-67EA-58F5-1128-A5908189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010710F-C193-912C-47E1-7D8004DBA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27514"/>
              </p:ext>
            </p:extLst>
          </p:nvPr>
        </p:nvGraphicFramePr>
        <p:xfrm>
          <a:off x="45240" y="1081301"/>
          <a:ext cx="5857647" cy="491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585">
                  <a:extLst>
                    <a:ext uri="{9D8B030D-6E8A-4147-A177-3AD203B41FA5}">
                      <a16:colId xmlns:a16="http://schemas.microsoft.com/office/drawing/2014/main" val="1312388657"/>
                    </a:ext>
                  </a:extLst>
                </a:gridCol>
                <a:gridCol w="832077">
                  <a:extLst>
                    <a:ext uri="{9D8B030D-6E8A-4147-A177-3AD203B41FA5}">
                      <a16:colId xmlns:a16="http://schemas.microsoft.com/office/drawing/2014/main" val="2588907681"/>
                    </a:ext>
                  </a:extLst>
                </a:gridCol>
                <a:gridCol w="1083541">
                  <a:extLst>
                    <a:ext uri="{9D8B030D-6E8A-4147-A177-3AD203B41FA5}">
                      <a16:colId xmlns:a16="http://schemas.microsoft.com/office/drawing/2014/main" val="15973775"/>
                    </a:ext>
                  </a:extLst>
                </a:gridCol>
                <a:gridCol w="932210">
                  <a:extLst>
                    <a:ext uri="{9D8B030D-6E8A-4147-A177-3AD203B41FA5}">
                      <a16:colId xmlns:a16="http://schemas.microsoft.com/office/drawing/2014/main" val="1257942255"/>
                    </a:ext>
                  </a:extLst>
                </a:gridCol>
                <a:gridCol w="922520">
                  <a:extLst>
                    <a:ext uri="{9D8B030D-6E8A-4147-A177-3AD203B41FA5}">
                      <a16:colId xmlns:a16="http://schemas.microsoft.com/office/drawing/2014/main" val="2203085948"/>
                    </a:ext>
                  </a:extLst>
                </a:gridCol>
                <a:gridCol w="801714">
                  <a:extLst>
                    <a:ext uri="{9D8B030D-6E8A-4147-A177-3AD203B41FA5}">
                      <a16:colId xmlns:a16="http://schemas.microsoft.com/office/drawing/2014/main" val="321662580"/>
                    </a:ext>
                  </a:extLst>
                </a:gridCol>
              </a:tblGrid>
              <a:tr h="532957">
                <a:tc gridSpan="6">
                  <a:txBody>
                    <a:bodyPr/>
                    <a:lstStyle/>
                    <a:p>
                      <a:pPr algn="ctr"/>
                      <a:r>
                        <a:rPr lang="pt-BR" sz="9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200">
                          <a:effectLst/>
                        </a:rPr>
                        <a:t>Tabela  1 - Número médio de anos de estudo das pessoas com 25 anos ou mais de idade, por cor ou raça, segundo municípios selecionados - 2022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907670"/>
                  </a:ext>
                </a:extLst>
              </a:tr>
              <a:tr h="173681">
                <a:tc rowSpan="3">
                  <a:txBody>
                    <a:bodyPr/>
                    <a:lstStyle/>
                    <a:p>
                      <a:pPr algn="ctr"/>
                      <a:r>
                        <a:rPr lang="pt-BR" sz="900">
                          <a:effectLst/>
                        </a:rPr>
                        <a:t>Maiores municípios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900">
                          <a:effectLst/>
                        </a:rPr>
                        <a:t>Média de anos de estudo 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80134"/>
                  </a:ext>
                </a:extLst>
              </a:tr>
              <a:tr h="1736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900">
                          <a:effectLst/>
                        </a:rPr>
                        <a:t>Cor ou raça 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54364"/>
                  </a:ext>
                </a:extLst>
              </a:tr>
              <a:tr h="3734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Branca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Preta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Amarela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Parda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Indígena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336610251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São Paulo (SP)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2581757653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Rio de Janeiro (RJ)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1827004357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Brasília (DF)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520880794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Fortaleza (CE)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998723694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Salvador (BA)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749706105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Belo Horizonte (MG)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4091951529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Manaus (AM)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507623733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Curitiba (PR)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212938582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Recife (PE)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1457471439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Goiânia (GO)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2953406139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Porto Alegre (RS)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117143292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Belém (PA)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902316885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Guarulhos (SP)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1182402896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Campinas (SP)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49746354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São Luís (MA)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1444750587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Maceió (AL)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8,3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912975739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São Gonçalo (RJ)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8,8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2517283891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Campo Grande (MS)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8,9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3716451565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Teresina (PI)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11,9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7,6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2618347679"/>
                  </a:ext>
                </a:extLst>
              </a:tr>
              <a:tr h="173681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João Pessoa (PB)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12,0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13,2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10,5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9,1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42" marR="38242" marT="0" marB="0" anchor="ctr"/>
                </a:tc>
                <a:extLst>
                  <a:ext uri="{0D108BD9-81ED-4DB2-BD59-A6C34878D82A}">
                    <a16:rowId xmlns:a16="http://schemas.microsoft.com/office/drawing/2014/main" val="1951946395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CCBFF92-2C72-4A4E-4D9E-F19ABB7E0919}"/>
              </a:ext>
            </a:extLst>
          </p:cNvPr>
          <p:cNvSpPr txBox="1"/>
          <p:nvPr/>
        </p:nvSpPr>
        <p:spPr>
          <a:xfrm>
            <a:off x="0" y="5992633"/>
            <a:ext cx="59481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5000"/>
              </a:lnSpc>
            </a:pPr>
            <a:r>
              <a:rPr lang="pt-BR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IBGE, Censo Demográfico 2022. Dados dos Resultados preliminares da amostra, estimados a partir de áreas de ponderação preliminares. </a:t>
            </a:r>
            <a:endParaRPr lang="pt-BR" sz="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</a:pPr>
            <a:r>
              <a:rPr lang="pt-BR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Nota: O número médio de anos de estudo de indígenas apresentado na tabela foi calculado apenas pela declaração de cor ou raça, não representando o total da população indígena recenseada em 2022, que compreende aquelas declaradas pelo quesito de cor ou raça e aquelas declaradas por meio do quesito "se considera indígena".</a:t>
            </a:r>
            <a:endParaRPr lang="pt-BR" sz="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6DCFCA-42A3-41CC-0447-DC963E273F11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10062)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9A32E9-5F04-55D5-2C86-7CC1D1620E47}"/>
              </a:ext>
            </a:extLst>
          </p:cNvPr>
          <p:cNvSpPr txBox="1"/>
          <p:nvPr/>
        </p:nvSpPr>
        <p:spPr>
          <a:xfrm>
            <a:off x="6389032" y="1273210"/>
            <a:ext cx="2180911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BR" sz="1400" dirty="0">
                <a:latin typeface="Calibri"/>
                <a:ea typeface="Calibri"/>
                <a:cs typeface="Calibri"/>
              </a:rPr>
              <a:t>Pontos extremos entre unidades da Federação: Distrito Federal, com 37,0% e Maranhão, com 11,1%. Essas mesmas posições foram registradas no Censo Demográfico 2000.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pt-BR" sz="1400" dirty="0">
                <a:latin typeface="Calibri"/>
                <a:ea typeface="Calibri"/>
                <a:cs typeface="Calibri"/>
              </a:rPr>
              <a:t>Entre os municípios com mais de 100 mil habitantes, a maior proporção foi registrada em São Caetano do Sul (SP) (48,2%) a menor em Belford Roxo (RJ), com 5,7%. 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pt-BR" sz="1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639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BA39F-E136-4D3A-1145-1B0A0AB8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5935110-4A29-FD89-11C8-99EEDA335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9612"/>
              </p:ext>
            </p:extLst>
          </p:nvPr>
        </p:nvGraphicFramePr>
        <p:xfrm>
          <a:off x="96052" y="1104523"/>
          <a:ext cx="6902278" cy="526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82528D4-E301-6C3A-F3FF-61EFE9A6CC1F}"/>
              </a:ext>
            </a:extLst>
          </p:cNvPr>
          <p:cNvSpPr txBox="1"/>
          <p:nvPr/>
        </p:nvSpPr>
        <p:spPr>
          <a:xfrm>
            <a:off x="0" y="636788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</a:t>
            </a: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áreas de ponderação preliminares. </a:t>
            </a:r>
            <a:endParaRPr lang="pt-BR" sz="9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65B48D-2C90-9223-9702-BC89B0AA55A0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10063)</a:t>
            </a:r>
          </a:p>
        </p:txBody>
      </p:sp>
    </p:spTree>
    <p:extLst>
      <p:ext uri="{BB962C8B-B14F-4D97-AF65-F5344CB8AC3E}">
        <p14:creationId xmlns:p14="http://schemas.microsoft.com/office/powerpoint/2010/main" val="5025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67B26-29CE-3C71-AC30-FA45AD9D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1691-E1F4-8B04-17A2-764BA373C088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Segunda Divulgação dos resultados preliminares do questionário da Amostra</a:t>
            </a: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E0E2D-6CA9-8A47-CC14-9D8E1E5A51E8}"/>
              </a:ext>
            </a:extLst>
          </p:cNvPr>
          <p:cNvSpPr txBox="1"/>
          <p:nvPr/>
        </p:nvSpPr>
        <p:spPr>
          <a:xfrm>
            <a:off x="600220" y="2247900"/>
            <a:ext cx="7459720" cy="580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Censo tem dois questionários: básico e amostra.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O questionário da amostra coleta mais informações e foi aplicado a cerca de 10% da população.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Os resultados da amostra exigem uma ponderação (isto é, devem receber diferentes pesos), para que se tornem representativos da população nacional.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No momento, essa calibração é preliminar, pois o IBGE ainda não delimitou as áreas de ponderação.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Após a delimitação das áreas de ponderação, o IBGE divulgará os resultados definitivos.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Dados definitivos podem diferir dos preliminares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63423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0EC87-1290-7AA9-F189-EDD62B03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AE5F-3EF0-5674-F191-208F964A642C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dirty="0" err="1">
                <a:solidFill>
                  <a:srgbClr val="013C7B"/>
                </a:solidFill>
                <a:latin typeface="Arial"/>
                <a:cs typeface="Arial"/>
              </a:rPr>
              <a:t>Área</a:t>
            </a:r>
            <a:r>
              <a:rPr lang="en-US" sz="2800" b="1" dirty="0">
                <a:solidFill>
                  <a:srgbClr val="013C7B"/>
                </a:solidFill>
                <a:latin typeface="Arial"/>
                <a:cs typeface="Arial"/>
              </a:rPr>
              <a:t> do </a:t>
            </a:r>
            <a:r>
              <a:rPr lang="en-US" sz="2800" b="1" dirty="0" err="1">
                <a:solidFill>
                  <a:srgbClr val="013C7B"/>
                </a:solidFill>
                <a:latin typeface="Arial"/>
                <a:cs typeface="Arial"/>
              </a:rPr>
              <a:t>curso</a:t>
            </a:r>
            <a:r>
              <a:rPr lang="en-US" sz="2800" b="1" dirty="0">
                <a:solidFill>
                  <a:srgbClr val="013C7B"/>
                </a:solidFill>
                <a:latin typeface="Arial"/>
                <a:cs typeface="Arial"/>
              </a:rPr>
              <a:t> de </a:t>
            </a:r>
            <a:r>
              <a:rPr lang="en-US" sz="2800" b="1" dirty="0" err="1">
                <a:solidFill>
                  <a:srgbClr val="013C7B"/>
                </a:solidFill>
                <a:latin typeface="Arial"/>
                <a:cs typeface="Arial"/>
              </a:rPr>
              <a:t>graduação</a:t>
            </a:r>
            <a:r>
              <a:rPr lang="en-US" sz="2800" b="1" dirty="0">
                <a:solidFill>
                  <a:srgbClr val="013C7B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13C7B"/>
                </a:solidFill>
                <a:latin typeface="Arial"/>
                <a:cs typeface="Arial"/>
              </a:rPr>
              <a:t>concluído</a:t>
            </a:r>
            <a:r>
              <a:rPr lang="en-US" sz="2800" b="1" dirty="0">
                <a:solidFill>
                  <a:srgbClr val="013C7B"/>
                </a:solidFill>
                <a:latin typeface="Arial"/>
                <a:cs typeface="Arial"/>
              </a:rPr>
              <a:t> 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3C1D8-E320-BF16-103E-56C4E4C1A1A2}"/>
              </a:ext>
            </a:extLst>
          </p:cNvPr>
          <p:cNvSpPr txBox="1"/>
          <p:nvPr/>
        </p:nvSpPr>
        <p:spPr>
          <a:xfrm>
            <a:off x="443689" y="2133000"/>
            <a:ext cx="7459720" cy="122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D0D0D"/>
                </a:solidFill>
                <a:ea typeface="+mn-lt"/>
                <a:cs typeface="+mn-lt"/>
              </a:rPr>
              <a:t>Para toda a população recenseada através do questionário da amostra que havia concluído curso de graduação, foi investigado qual foi o curso de graduação concluído.   </a:t>
            </a:r>
            <a:endParaRPr lang="pt-BR" dirty="0"/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kern="0" dirty="0">
                <a:solidFill>
                  <a:srgbClr val="0D0D0D"/>
                </a:solidFill>
                <a:ea typeface="+mn-lt"/>
                <a:cs typeface="+mn-lt"/>
              </a:rPr>
              <a:t>Para divulgação, os cursos de graduação foram classificados em áreas gerais, áreas específicas e áreas detalhadas. A classificação adotada buscou aderir ao máximo à classificação </a:t>
            </a:r>
            <a:r>
              <a:rPr lang="pt-BR" sz="2200" b="1" kern="0" dirty="0">
                <a:solidFill>
                  <a:srgbClr val="0D0D0D"/>
                </a:solidFill>
                <a:ea typeface="+mn-lt"/>
                <a:cs typeface="+mn-lt"/>
              </a:rPr>
              <a:t>Cine Brasil</a:t>
            </a:r>
            <a:r>
              <a:rPr lang="pt-BR" sz="2200" kern="0" dirty="0">
                <a:solidFill>
                  <a:srgbClr val="0D0D0D"/>
                </a:solidFill>
                <a:ea typeface="+mn-lt"/>
                <a:cs typeface="+mn-lt"/>
              </a:rPr>
              <a:t>, desenvolvida pelo Instituto Nacional de Estudos e Pesquisas Educacionais Anísio Teixeira (</a:t>
            </a:r>
            <a:r>
              <a:rPr lang="pt-BR" sz="2200" b="1" kern="0" dirty="0">
                <a:solidFill>
                  <a:srgbClr val="0D0D0D"/>
                </a:solidFill>
                <a:ea typeface="+mn-lt"/>
                <a:cs typeface="+mn-lt"/>
              </a:rPr>
              <a:t>Inep</a:t>
            </a:r>
            <a:r>
              <a:rPr lang="pt-BR" sz="2200" kern="0" dirty="0">
                <a:solidFill>
                  <a:srgbClr val="0D0D0D"/>
                </a:solidFill>
                <a:ea typeface="+mn-lt"/>
                <a:cs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3582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3954-D76B-C530-9EED-CE061F4E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F43C43-80DF-F743-9254-67A41FF4DAD5}"/>
              </a:ext>
            </a:extLst>
          </p:cNvPr>
          <p:cNvSpPr txBox="1"/>
          <p:nvPr/>
        </p:nvSpPr>
        <p:spPr>
          <a:xfrm>
            <a:off x="0" y="636788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</a:t>
            </a: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áreas de ponderação preliminares. </a:t>
            </a:r>
            <a:endParaRPr lang="pt-BR" sz="9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7B81638-5731-151F-FD54-29D66800A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74924"/>
              </p:ext>
            </p:extLst>
          </p:nvPr>
        </p:nvGraphicFramePr>
        <p:xfrm>
          <a:off x="108641" y="1225839"/>
          <a:ext cx="8727540" cy="514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366">
                  <a:extLst>
                    <a:ext uri="{9D8B030D-6E8A-4147-A177-3AD203B41FA5}">
                      <a16:colId xmlns:a16="http://schemas.microsoft.com/office/drawing/2014/main" val="2670638446"/>
                    </a:ext>
                  </a:extLst>
                </a:gridCol>
                <a:gridCol w="1052055">
                  <a:extLst>
                    <a:ext uri="{9D8B030D-6E8A-4147-A177-3AD203B41FA5}">
                      <a16:colId xmlns:a16="http://schemas.microsoft.com/office/drawing/2014/main" val="3660933604"/>
                    </a:ext>
                  </a:extLst>
                </a:gridCol>
                <a:gridCol w="3008506">
                  <a:extLst>
                    <a:ext uri="{9D8B030D-6E8A-4147-A177-3AD203B41FA5}">
                      <a16:colId xmlns:a16="http://schemas.microsoft.com/office/drawing/2014/main" val="2908146592"/>
                    </a:ext>
                  </a:extLst>
                </a:gridCol>
                <a:gridCol w="832613">
                  <a:extLst>
                    <a:ext uri="{9D8B030D-6E8A-4147-A177-3AD203B41FA5}">
                      <a16:colId xmlns:a16="http://schemas.microsoft.com/office/drawing/2014/main" val="2909467748"/>
                    </a:ext>
                  </a:extLst>
                </a:gridCol>
              </a:tblGrid>
              <a:tr h="766303">
                <a:tc gridSpan="4">
                  <a:txBody>
                    <a:bodyPr/>
                    <a:lstStyle/>
                    <a:p>
                      <a:pPr algn="ctr"/>
                      <a:r>
                        <a:rPr lang="pt-BR" sz="7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200">
                          <a:effectLst/>
                        </a:rPr>
                        <a:t>Tabela  2 - Número de pessoas com curso superior de graduação concluído, segundo as 40 áreas detalhadas de maior ocorrência do curso de graduação concluído - 2022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83638"/>
                  </a:ext>
                </a:extLst>
              </a:tr>
              <a:tr h="385460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Area detalhada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Números de pessoas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Area detalhada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Números de pessoas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 anchor="ctr"/>
                </a:tc>
                <a:extLst>
                  <a:ext uri="{0D108BD9-81ED-4DB2-BD59-A6C34878D82A}">
                    <a16:rowId xmlns:a16="http://schemas.microsoft.com/office/drawing/2014/main" val="2136917498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1 - Gestão e administração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4.073.666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21 - História e arqueologia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320.221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017126285"/>
                  </a:ext>
                </a:extLst>
              </a:tr>
              <a:tr h="22537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2 - Formação de professores sem áreas específicas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3.108.277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22 -Produção agrícola, agropecuária e zootecnia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313.056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3045226108"/>
                  </a:ext>
                </a:extLst>
              </a:tr>
              <a:tr h="340580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3 - Direito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2.467.521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23 - Formação de professores em áreas específicas (exceto Letras)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292.953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3191307822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4 - Promoção, prevenção, terapia e reabilitação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1.370.508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24 -Engenharia mecânica e metalurgia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291.135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3926148529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5 - Contabilidade e tributação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1.143.621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25 -Ciência da computação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274.862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555101267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6 -  Enfermagem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898.464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26 - Eletricidade e energia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242.638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3429547216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7 -  Letras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887.873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27 - Matemática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239.285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488066713"/>
                  </a:ext>
                </a:extLst>
              </a:tr>
              <a:tr h="197266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8 - Psicologia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597.731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28 - Produção e processos de fabricação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238.034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4130042413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9 - Medicina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553.538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29 -Eletrônica e automação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201.424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3302173398"/>
                  </a:ext>
                </a:extLst>
              </a:tr>
              <a:tr h="340580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10 - Engenharia civil e construção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518.252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30 - Programas interdisciplinares e cursos gerais abrangendo engenharia, produção e construção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195.595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789549900"/>
                  </a:ext>
                </a:extLst>
              </a:tr>
              <a:tr h="187150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11 - Marketing e propaganda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472.494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31 - Moda, design de interiores e desenho industrial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194.102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803075163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12 - Biologia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411.516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32 - Veterinária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190.942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050715603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13 - Ciências sociais e políticas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408.498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33 - Tecnologia de diagnóstico e tratamento médico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165.956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667679505"/>
                  </a:ext>
                </a:extLst>
              </a:tr>
              <a:tr h="192208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14 -Serviço social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389.182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34 - Tecnologia de proteção ambiental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158.631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269977056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15 - Odontologia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379.095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35 - Religião e teologia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155.003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232309906"/>
                  </a:ext>
                </a:extLst>
              </a:tr>
              <a:tr h="193893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16 - Gestão e desenvolvimento de sistemas de informação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374.765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36 - Infraestrutura e gestão de TIC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152.999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370379535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17 - Comunicação e reportagem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347.008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37 - Turismo e hotelaria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148.540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866169387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18 - Arquitetura e planejamento urbano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330.748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38 - Química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148.457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916229961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19 -Farmácia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327.441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39 - Ciência da educação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133.309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962059909"/>
                  </a:ext>
                </a:extLst>
              </a:tr>
              <a:tr h="17028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20 - Economia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322.813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40 - Finanças, bancos e seguros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112.742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00" marR="31100" marT="0" marB="0"/>
                </a:tc>
                <a:extLst>
                  <a:ext uri="{0D108BD9-81ED-4DB2-BD59-A6C34878D82A}">
                    <a16:rowId xmlns:a16="http://schemas.microsoft.com/office/drawing/2014/main" val="276523177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0678C89-26CE-4A6A-2428-839B0653D56A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10063)</a:t>
            </a:r>
          </a:p>
        </p:txBody>
      </p:sp>
    </p:spTree>
    <p:extLst>
      <p:ext uri="{BB962C8B-B14F-4D97-AF65-F5344CB8AC3E}">
        <p14:creationId xmlns:p14="http://schemas.microsoft.com/office/powerpoint/2010/main" val="24994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A1C58-32B2-EB7B-24EB-586083949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691376-4E7A-94BB-EA38-1CAD03BAA59A}"/>
              </a:ext>
            </a:extLst>
          </p:cNvPr>
          <p:cNvSpPr txBox="1"/>
          <p:nvPr/>
        </p:nvSpPr>
        <p:spPr>
          <a:xfrm>
            <a:off x="0" y="636788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</a:t>
            </a: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áreas de ponderação preliminares. </a:t>
            </a:r>
            <a:endParaRPr lang="pt-BR" sz="9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6A950B4-C18C-C070-79A4-78BC282EB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491458"/>
              </p:ext>
            </p:extLst>
          </p:nvPr>
        </p:nvGraphicFramePr>
        <p:xfrm>
          <a:off x="107604" y="1059255"/>
          <a:ext cx="6481055" cy="530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54958E8-C28B-90D1-9266-CDAF187FBA4D}"/>
              </a:ext>
            </a:extLst>
          </p:cNvPr>
          <p:cNvSpPr txBox="1"/>
          <p:nvPr/>
        </p:nvSpPr>
        <p:spPr>
          <a:xfrm>
            <a:off x="6937124" y="6455058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10063 e  )</a:t>
            </a:r>
          </a:p>
        </p:txBody>
      </p:sp>
    </p:spTree>
    <p:extLst>
      <p:ext uri="{BB962C8B-B14F-4D97-AF65-F5344CB8AC3E}">
        <p14:creationId xmlns:p14="http://schemas.microsoft.com/office/powerpoint/2010/main" val="368059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1E89-AE34-6DE3-4776-671594487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CAB9C7-0577-5013-C4C0-4A7F1A428AA4}"/>
              </a:ext>
            </a:extLst>
          </p:cNvPr>
          <p:cNvSpPr txBox="1"/>
          <p:nvPr/>
        </p:nvSpPr>
        <p:spPr>
          <a:xfrm>
            <a:off x="0" y="636788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</a:t>
            </a: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áreas de ponderação preliminares. </a:t>
            </a:r>
            <a:endParaRPr lang="pt-BR" sz="9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826FBD-38ED-50E6-F697-DB87AE7B81E4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10063)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B39144D-E40A-466E-059C-F12F36A15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777179"/>
              </p:ext>
            </p:extLst>
          </p:nvPr>
        </p:nvGraphicFramePr>
        <p:xfrm>
          <a:off x="81481" y="1088137"/>
          <a:ext cx="7125078" cy="521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349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62C1-E5DF-6760-99D0-3AF196C4F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A8063F-05D8-D7F8-1137-B32995D29674}"/>
              </a:ext>
            </a:extLst>
          </p:cNvPr>
          <p:cNvSpPr txBox="1"/>
          <p:nvPr/>
        </p:nvSpPr>
        <p:spPr>
          <a:xfrm>
            <a:off x="0" y="6367887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</a:t>
            </a: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áreas de ponderação preliminares. </a:t>
            </a:r>
            <a:endParaRPr lang="pt-BR" sz="9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D073B14-438D-F456-9700-4092E2349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179517"/>
              </p:ext>
            </p:extLst>
          </p:nvPr>
        </p:nvGraphicFramePr>
        <p:xfrm>
          <a:off x="0" y="1079200"/>
          <a:ext cx="7116024" cy="528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0E7F1F0-3684-F7BB-06DF-07BE3F6E6C71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10063)</a:t>
            </a:r>
          </a:p>
        </p:txBody>
      </p:sp>
    </p:spTree>
    <p:extLst>
      <p:ext uri="{BB962C8B-B14F-4D97-AF65-F5344CB8AC3E}">
        <p14:creationId xmlns:p14="http://schemas.microsoft.com/office/powerpoint/2010/main" val="23189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3F0C-F748-C875-8784-95692FE4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5132-F177-4D6F-4E1C-950CC294D04D}"/>
              </a:ext>
            </a:extLst>
          </p:cNvPr>
          <p:cNvSpPr txBox="1"/>
          <p:nvPr/>
        </p:nvSpPr>
        <p:spPr>
          <a:xfrm>
            <a:off x="444071" y="1292772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6B76B3-572F-83BC-E9D0-8392345416C8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Tabelas</a:t>
            </a: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de 2010 para </a:t>
            </a: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comparação</a:t>
            </a: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3C64588-6C5F-B343-79AC-2D7CE75C4C4A}"/>
              </a:ext>
            </a:extLst>
          </p:cNvPr>
          <p:cNvSpPr txBox="1"/>
          <p:nvPr/>
        </p:nvSpPr>
        <p:spPr>
          <a:xfrm>
            <a:off x="443689" y="2133000"/>
            <a:ext cx="7459720" cy="122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Frequência escolar: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https://sidra.ibge.gov.br/tabela/3533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1" i="0" u="none" strike="noStrike" kern="1200" cap="none" spc="0" baseline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Nível de instrução: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https://sidra.ibge.gov.br/tabela/3540</a:t>
            </a:r>
          </a:p>
        </p:txBody>
      </p:sp>
    </p:spTree>
    <p:extLst>
      <p:ext uri="{BB962C8B-B14F-4D97-AF65-F5344CB8AC3E}">
        <p14:creationId xmlns:p14="http://schemas.microsoft.com/office/powerpoint/2010/main" val="284297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40524" y="2805646"/>
            <a:ext cx="4330262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Obrigad</a:t>
            </a:r>
            <a:r>
              <a:rPr lang="en-US" sz="44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@</a:t>
            </a:r>
            <a:r>
              <a:rPr lang="en-US" sz="4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13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E813-039E-198C-2A11-007D1C311843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Segunda Divulgação dos resultados preliminares do questionário da Amostra</a:t>
            </a: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0DC21-25E6-4A39-0B12-AD0F23AF0DD0}"/>
              </a:ext>
            </a:extLst>
          </p:cNvPr>
          <p:cNvSpPr txBox="1"/>
          <p:nvPr/>
        </p:nvSpPr>
        <p:spPr>
          <a:xfrm>
            <a:off x="600220" y="2247900"/>
            <a:ext cx="7459720" cy="580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/>
              <a:t>Como ocorre em qualquer levantamento amostral, os resultados da amostra do Censo Demográfico são estimativas sujeitas a variações (erro amostral)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/>
              <a:t>Uma forma de medir a variabilidade de estimativas amostrais é o coeficiente de variação (CV).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/>
              <a:t>O CV de um indicador é uma medida relativa de precisão, obtido pela razão entre o erro-padrão e o valor estimado do indicador. Em geral, é apresentado como uma porcentagem. Quanto </a:t>
            </a:r>
            <a:r>
              <a:rPr lang="pt-BR" sz="1600" b="1"/>
              <a:t>menor</a:t>
            </a:r>
            <a:r>
              <a:rPr lang="pt-BR" sz="1600"/>
              <a:t> o valor do CV estimado, </a:t>
            </a:r>
            <a:r>
              <a:rPr lang="pt-BR" sz="1600" b="1"/>
              <a:t>maior</a:t>
            </a:r>
            <a:r>
              <a:rPr lang="pt-BR" sz="1600"/>
              <a:t> a precisão da estimativa.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/>
              <a:t>De forma geral quando maior a ordem de grandeza do total estimado, maior a precisão e menor o CV.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/>
              <a:t> O </a:t>
            </a:r>
            <a:r>
              <a:rPr lang="pt-BR" sz="1600" b="1"/>
              <a:t>Documento Censo Demográfico 2022 - Nota metodológica n. 07/2024 - Processo de expansão da amostra para os resultados preliminares</a:t>
            </a:r>
            <a:r>
              <a:rPr lang="pt-BR" sz="1600"/>
              <a:t>, na Tabela 5, apresenta as estimativas de coeficientes de variação para Brasil, considerando ordens de grandeza de totais estimados</a:t>
            </a: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149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44071" y="1292772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5796D7-9349-DF48-3EC6-59EC80BA4507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gerais</a:t>
            </a: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divulgação</a:t>
            </a: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7B45E8-229D-A457-3E28-A8AAB71E7220}"/>
              </a:ext>
            </a:extLst>
          </p:cNvPr>
          <p:cNvSpPr txBox="1"/>
          <p:nvPr/>
        </p:nvSpPr>
        <p:spPr>
          <a:xfrm>
            <a:off x="443689" y="2133000"/>
            <a:ext cx="7459720" cy="122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Temas: </a:t>
            </a:r>
            <a:r>
              <a:rPr lang="pt-BR" sz="220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Frequência à escola ou creche,</a:t>
            </a: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pt-BR" sz="220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nível de ensino frequentado, nível de instrução da população, média de anos de estudo e área do curso superior de graduação concluído. </a:t>
            </a:r>
            <a:endParaRPr lang="pt-BR" sz="2200" b="0" i="0" u="none" strike="noStrike" kern="1200" cap="none" spc="0" baseline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Desagregação geográfica: </a:t>
            </a:r>
            <a:r>
              <a:rPr lang="pt-BR" sz="2200" b="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Até município. Após a delimitação das áreas de ponderação, dados serão divulgados por área de ponderação.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Desagregações sociais: </a:t>
            </a:r>
            <a:r>
              <a:rPr lang="pt-BR" sz="220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Sexo, </a:t>
            </a:r>
            <a:r>
              <a:rPr lang="pt-BR" sz="2200" b="0" i="0" u="none" strike="noStrike" kern="1200" cap="none" spc="0" baseline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Cor ou Raça e Idade. </a:t>
            </a:r>
          </a:p>
        </p:txBody>
      </p:sp>
    </p:spTree>
    <p:extLst>
      <p:ext uri="{BB962C8B-B14F-4D97-AF65-F5344CB8AC3E}">
        <p14:creationId xmlns:p14="http://schemas.microsoft.com/office/powerpoint/2010/main" val="355999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559B-2CF8-2B4A-4D25-5B7865F253AE}"/>
              </a:ext>
            </a:extLst>
          </p:cNvPr>
          <p:cNvSpPr/>
          <p:nvPr/>
        </p:nvSpPr>
        <p:spPr>
          <a:xfrm>
            <a:off x="444240" y="1292760"/>
            <a:ext cx="777168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Taxa de </a:t>
            </a: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frequência</a:t>
            </a:r>
            <a:r>
              <a:rPr lang="en-US" sz="2800" b="1" i="0" u="none" strike="noStrike" kern="120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escolar </a:t>
            </a:r>
            <a:r>
              <a:rPr lang="en-US" sz="2800" b="1" i="0" u="none" strike="noStrike" kern="1200" cap="none" spc="0" baseline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bruta</a:t>
            </a:r>
            <a:endParaRPr lang="en-US" sz="2800" b="1" i="0" u="none" strike="noStrike" kern="1200" cap="none" spc="0" baseline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32D44-AADF-2362-EA05-48CE731D78B9}"/>
              </a:ext>
            </a:extLst>
          </p:cNvPr>
          <p:cNvSpPr txBox="1"/>
          <p:nvPr/>
        </p:nvSpPr>
        <p:spPr>
          <a:xfrm>
            <a:off x="443689" y="2133000"/>
            <a:ext cx="7459720" cy="122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Definição: </a:t>
            </a:r>
            <a:r>
              <a:rPr lang="pt-BR" sz="2200" dirty="0">
                <a:solidFill>
                  <a:srgbClr val="0D0D0D"/>
                </a:solidFill>
                <a:latin typeface="Arial Narrow" pitchFamily="34"/>
              </a:rPr>
              <a:t>Percentagem das pessoas de um determinado grupo etário que frequentam escola (da pré-escola ao doutorado) ou creche, em relação ao total das pessoas do mesmo grupo etário.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4888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9BAE853-FF74-45FC-B599-933BC93AA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27079"/>
              </p:ext>
            </p:extLst>
          </p:nvPr>
        </p:nvGraphicFramePr>
        <p:xfrm>
          <a:off x="109093" y="1358563"/>
          <a:ext cx="6391295" cy="4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B2DF8AE-1CB6-CB1C-B382-7DB5D9CA34C7}"/>
              </a:ext>
            </a:extLst>
          </p:cNvPr>
          <p:cNvSpPr txBox="1"/>
          <p:nvPr/>
        </p:nvSpPr>
        <p:spPr>
          <a:xfrm>
            <a:off x="183332" y="6201625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Censos Demográficos de 2000/2010. Dados da Amostra.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50EDE2-EF4D-E956-5FA6-E32D85E8CCBC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10056)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A4748E-3BF1-2168-1171-4A522577ACD1}"/>
              </a:ext>
            </a:extLst>
          </p:cNvPr>
          <p:cNvSpPr txBox="1"/>
          <p:nvPr/>
        </p:nvSpPr>
        <p:spPr>
          <a:xfrm>
            <a:off x="6773341" y="1445211"/>
            <a:ext cx="2180911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200" dirty="0"/>
              <a:t>Entre 2000 e 2022, taxa de frequência escolar bruta se elevou em quase todos os grupos etários.  </a:t>
            </a:r>
          </a:p>
          <a:p>
            <a:pPr marL="285750" indent="-285750">
              <a:buFontTx/>
              <a:buChar char="-"/>
            </a:pPr>
            <a:endParaRPr lang="pt-BR" sz="1200"/>
          </a:p>
          <a:p>
            <a:pPr marL="285750" indent="-285750">
              <a:buFontTx/>
              <a:buChar char="-"/>
            </a:pPr>
            <a:r>
              <a:rPr lang="pt-BR" sz="1200" dirty="0">
                <a:ea typeface="Calibri" panose="020F0502020204030204"/>
                <a:cs typeface="Calibri" panose="020F0502020204030204"/>
              </a:rPr>
              <a:t>Elevação foi mais expressivas nas faixas mais novas. </a:t>
            </a:r>
            <a:endParaRPr lang="pt-BR" sz="1200" dirty="0"/>
          </a:p>
          <a:p>
            <a:pPr marL="285750" indent="-285750">
              <a:buFontTx/>
              <a:buChar char="-"/>
            </a:pPr>
            <a:endParaRPr lang="pt-BR" sz="1200" dirty="0"/>
          </a:p>
          <a:p>
            <a:pPr marL="285750" indent="-285750">
              <a:buFontTx/>
              <a:buChar char="-"/>
            </a:pPr>
            <a:r>
              <a:rPr lang="pt-BR" sz="1200" dirty="0"/>
              <a:t>Na faixa entre 18 e 24 anos de idades,  houve queda na taxa de frequência escolar, em função da redução no número de jovens dessa faixa etária frequentando ensino fundamental ou médio. </a:t>
            </a:r>
            <a:endParaRPr lang="pt-BR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62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D945-806F-C103-E448-9200551E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807587D-4A61-0958-FEC8-6E01E1F8220D}"/>
              </a:ext>
            </a:extLst>
          </p:cNvPr>
          <p:cNvSpPr txBox="1"/>
          <p:nvPr/>
        </p:nvSpPr>
        <p:spPr>
          <a:xfrm>
            <a:off x="183332" y="6201625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F75C58C-66A7-4F45-B5EC-D2035C5B6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999109"/>
              </p:ext>
            </p:extLst>
          </p:nvPr>
        </p:nvGraphicFramePr>
        <p:xfrm>
          <a:off x="1" y="1205949"/>
          <a:ext cx="6976871" cy="499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7FBECC1-38C0-0694-C05A-38987083342D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10056)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1FD5E0-1021-3CA3-64C8-38B56A28D5A6}"/>
              </a:ext>
            </a:extLst>
          </p:cNvPr>
          <p:cNvSpPr txBox="1"/>
          <p:nvPr/>
        </p:nvSpPr>
        <p:spPr>
          <a:xfrm>
            <a:off x="6963088" y="1571709"/>
            <a:ext cx="2180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200"/>
              <a:t>Norte tem menores taxas para quase todos os grupos. </a:t>
            </a:r>
          </a:p>
          <a:p>
            <a:pPr marL="285750" indent="-285750">
              <a:buFontTx/>
              <a:buChar char="-"/>
            </a:pPr>
            <a:endParaRPr lang="pt-BR" sz="1200"/>
          </a:p>
          <a:p>
            <a:pPr marL="285750" indent="-285750">
              <a:buFontTx/>
              <a:buChar char="-"/>
            </a:pPr>
            <a:r>
              <a:rPr lang="pt-BR" sz="1200"/>
              <a:t>Em apenas 646 municípios a taxa na faixa 0 a 3 anos alcançava ao menos 50%</a:t>
            </a:r>
          </a:p>
          <a:p>
            <a:pPr marL="285750" indent="-285750">
              <a:buFontTx/>
              <a:buChar char="-"/>
            </a:pPr>
            <a:endParaRPr lang="pt-BR" sz="1200"/>
          </a:p>
          <a:p>
            <a:pPr marL="285750" indent="-285750">
              <a:buFontTx/>
              <a:buChar char="-"/>
            </a:pPr>
            <a:r>
              <a:rPr lang="pt-BR" sz="1200"/>
              <a:t>Na faixa entre 4 e 5 anos de idades, 372 municípios apresentavam uma taxa de 100%, enquanto 12 apresentavam uma taxa inferior a 50%. </a:t>
            </a:r>
          </a:p>
          <a:p>
            <a:pPr marL="285750" indent="-285750">
              <a:buFontTx/>
              <a:buChar char="-"/>
            </a:pPr>
            <a:endParaRPr lang="pt-BR" sz="1200"/>
          </a:p>
          <a:p>
            <a:pPr marL="285750" indent="-285750">
              <a:buFontTx/>
              <a:buChar char="-"/>
            </a:pPr>
            <a:r>
              <a:rPr lang="pt-BR" sz="1200"/>
              <a:t>1008 municípios, todos com menos de 100 mil habitantes, registraram uma taxa de frequência escolar bruta de 100% na faixa de 6 a 14 anos </a:t>
            </a:r>
          </a:p>
        </p:txBody>
      </p:sp>
    </p:spTree>
    <p:extLst>
      <p:ext uri="{BB962C8B-B14F-4D97-AF65-F5344CB8AC3E}">
        <p14:creationId xmlns:p14="http://schemas.microsoft.com/office/powerpoint/2010/main" val="116921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04AA182-EE27-0189-BAE4-7D2D9207D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371175"/>
              </p:ext>
            </p:extLst>
          </p:nvPr>
        </p:nvGraphicFramePr>
        <p:xfrm>
          <a:off x="91630" y="1347495"/>
          <a:ext cx="8558594" cy="473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D0E4E29-BC75-C9A6-3E23-2FC16405EA0D}"/>
              </a:ext>
            </a:extLst>
          </p:cNvPr>
          <p:cNvSpPr txBox="1"/>
          <p:nvPr/>
        </p:nvSpPr>
        <p:spPr>
          <a:xfrm>
            <a:off x="238196" y="6082753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</a:t>
            </a:r>
          </a:p>
        </p:txBody>
      </p:sp>
    </p:spTree>
    <p:extLst>
      <p:ext uri="{BB962C8B-B14F-4D97-AF65-F5344CB8AC3E}">
        <p14:creationId xmlns:p14="http://schemas.microsoft.com/office/powerpoint/2010/main" val="134799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A82B-42E1-E3B8-A5CB-D9AAB0B0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5897917-C81D-4940-BF46-23E636B57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93883"/>
              </p:ext>
            </p:extLst>
          </p:nvPr>
        </p:nvGraphicFramePr>
        <p:xfrm>
          <a:off x="0" y="1174623"/>
          <a:ext cx="6588659" cy="495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83623C6-0CC8-C80E-5264-5A512A2FFCA9}"/>
              </a:ext>
            </a:extLst>
          </p:cNvPr>
          <p:cNvSpPr txBox="1"/>
          <p:nvPr/>
        </p:nvSpPr>
        <p:spPr>
          <a:xfrm>
            <a:off x="183332" y="6201625"/>
            <a:ext cx="658865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Fonte: IBGE, Censo Demográfico 2022. Dados dos Resultados preliminares da amostra, estimados a partir de áreas de ponderação preliminares.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7DCADB-66D3-7227-3EE2-8A89D7F12702}"/>
              </a:ext>
            </a:extLst>
          </p:cNvPr>
          <p:cNvSpPr txBox="1"/>
          <p:nvPr/>
        </p:nvSpPr>
        <p:spPr>
          <a:xfrm>
            <a:off x="7476620" y="6528734"/>
            <a:ext cx="166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(Tabela Sidra 10056)</a:t>
            </a:r>
          </a:p>
        </p:txBody>
      </p:sp>
    </p:spTree>
    <p:extLst>
      <p:ext uri="{BB962C8B-B14F-4D97-AF65-F5344CB8AC3E}">
        <p14:creationId xmlns:p14="http://schemas.microsoft.com/office/powerpoint/2010/main" val="1017183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2008</Words>
  <Application>Microsoft Office PowerPoint</Application>
  <PresentationFormat>Apresentação na tela (4:3)</PresentationFormat>
  <Paragraphs>326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Tema do Office</vt:lpstr>
      <vt:lpstr>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Bruno Mandelli Perez</cp:lastModifiedBy>
  <cp:revision>696</cp:revision>
  <dcterms:created xsi:type="dcterms:W3CDTF">2024-08-21T13:14:07Z</dcterms:created>
  <dcterms:modified xsi:type="dcterms:W3CDTF">2025-02-20T16:59:42Z</dcterms:modified>
</cp:coreProperties>
</file>